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305" r:id="rId2"/>
    <p:sldId id="306" r:id="rId3"/>
    <p:sldId id="274" r:id="rId4"/>
    <p:sldId id="287" r:id="rId5"/>
    <p:sldId id="289" r:id="rId6"/>
    <p:sldId id="290" r:id="rId7"/>
    <p:sldId id="291" r:id="rId8"/>
    <p:sldId id="292" r:id="rId9"/>
    <p:sldId id="293" r:id="rId10"/>
    <p:sldId id="294" r:id="rId11"/>
    <p:sldId id="288" r:id="rId12"/>
    <p:sldId id="309" r:id="rId13"/>
    <p:sldId id="258" r:id="rId14"/>
    <p:sldId id="315" r:id="rId15"/>
    <p:sldId id="296" r:id="rId16"/>
    <p:sldId id="317" r:id="rId17"/>
    <p:sldId id="318" r:id="rId18"/>
    <p:sldId id="319" r:id="rId19"/>
    <p:sldId id="321" r:id="rId20"/>
    <p:sldId id="320" r:id="rId21"/>
    <p:sldId id="263" r:id="rId22"/>
    <p:sldId id="314" r:id="rId23"/>
    <p:sldId id="311" r:id="rId24"/>
    <p:sldId id="297" r:id="rId25"/>
    <p:sldId id="277" r:id="rId26"/>
    <p:sldId id="264" r:id="rId27"/>
    <p:sldId id="278" r:id="rId28"/>
    <p:sldId id="298" r:id="rId29"/>
    <p:sldId id="299" r:id="rId30"/>
    <p:sldId id="280" r:id="rId31"/>
    <p:sldId id="312" r:id="rId32"/>
    <p:sldId id="300" r:id="rId33"/>
    <p:sldId id="301" r:id="rId34"/>
    <p:sldId id="302" r:id="rId35"/>
    <p:sldId id="265" r:id="rId36"/>
    <p:sldId id="322" r:id="rId37"/>
    <p:sldId id="328" r:id="rId38"/>
    <p:sldId id="329" r:id="rId39"/>
    <p:sldId id="272" r:id="rId40"/>
    <p:sldId id="327" r:id="rId41"/>
    <p:sldId id="323" r:id="rId42"/>
    <p:sldId id="324" r:id="rId43"/>
    <p:sldId id="325" r:id="rId44"/>
    <p:sldId id="326" r:id="rId45"/>
    <p:sldId id="330" r:id="rId46"/>
    <p:sldId id="331" r:id="rId47"/>
    <p:sldId id="313" r:id="rId48"/>
    <p:sldId id="308" r:id="rId49"/>
    <p:sldId id="286" r:id="rId50"/>
    <p:sldId id="285" r:id="rId51"/>
    <p:sldId id="275" r:id="rId52"/>
    <p:sldId id="276" r:id="rId53"/>
    <p:sldId id="262" r:id="rId54"/>
    <p:sldId id="303" r:id="rId55"/>
    <p:sldId id="304" r:id="rId56"/>
    <p:sldId id="273" r:id="rId57"/>
    <p:sldId id="261" r:id="rId58"/>
    <p:sldId id="270" r:id="rId59"/>
    <p:sldId id="283" r:id="rId60"/>
    <p:sldId id="281" r:id="rId61"/>
    <p:sldId id="282" r:id="rId62"/>
    <p:sldId id="284" r:id="rId63"/>
    <p:sldId id="271"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99618" autoAdjust="0"/>
  </p:normalViewPr>
  <p:slideViewPr>
    <p:cSldViewPr snapToGrid="0" snapToObjects="1">
      <p:cViewPr varScale="1">
        <p:scale>
          <a:sx n="104" d="100"/>
          <a:sy n="104" d="100"/>
        </p:scale>
        <p:origin x="-32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35B81-8CD0-434B-942A-DADF35795B08}" type="doc">
      <dgm:prSet loTypeId="urn:microsoft.com/office/officeart/2005/8/layout/pyramid1" loCatId="" qsTypeId="urn:microsoft.com/office/officeart/2005/8/quickstyle/simple4" qsCatId="simple" csTypeId="urn:microsoft.com/office/officeart/2005/8/colors/accent1_2" csCatId="accent1" phldr="1"/>
      <dgm:spPr/>
    </dgm:pt>
    <dgm:pt modelId="{C12C90F7-68FB-A94A-B4CC-887E28F6B4FD}">
      <dgm:prSet phldrT="[Text]"/>
      <dgm:spPr/>
      <dgm:t>
        <a:bodyPr/>
        <a:lstStyle/>
        <a:p>
          <a:r>
            <a:rPr lang="en-US" dirty="0" smtClean="0"/>
            <a:t>Wisdom (Insight)</a:t>
          </a:r>
          <a:endParaRPr lang="en-US" dirty="0"/>
        </a:p>
      </dgm:t>
    </dgm:pt>
    <dgm:pt modelId="{734E1E5D-C6F4-8C40-8F50-F4DC913F0B32}" type="parTrans" cxnId="{800BB717-DD10-FD42-B0B6-925A4B262E7F}">
      <dgm:prSet/>
      <dgm:spPr/>
      <dgm:t>
        <a:bodyPr/>
        <a:lstStyle/>
        <a:p>
          <a:endParaRPr lang="en-US"/>
        </a:p>
      </dgm:t>
    </dgm:pt>
    <dgm:pt modelId="{F280D5D6-E3F1-8B40-99D7-86CD1608CECE}" type="sibTrans" cxnId="{800BB717-DD10-FD42-B0B6-925A4B262E7F}">
      <dgm:prSet/>
      <dgm:spPr/>
      <dgm:t>
        <a:bodyPr/>
        <a:lstStyle/>
        <a:p>
          <a:endParaRPr lang="en-US"/>
        </a:p>
      </dgm:t>
    </dgm:pt>
    <dgm:pt modelId="{A65FBC87-EE4E-464B-A091-43F6221BAA52}">
      <dgm:prSet phldrT="[Text]"/>
      <dgm:spPr/>
      <dgm:t>
        <a:bodyPr/>
        <a:lstStyle/>
        <a:p>
          <a:r>
            <a:rPr lang="en-US" dirty="0" smtClean="0"/>
            <a:t>Knowledge</a:t>
          </a:r>
          <a:endParaRPr lang="en-US" dirty="0"/>
        </a:p>
      </dgm:t>
    </dgm:pt>
    <dgm:pt modelId="{DB9C67DA-A9E3-D94A-9723-0A121C1DF81B}" type="parTrans" cxnId="{9AFBDDD1-69BC-1945-B40C-240AC6821AF0}">
      <dgm:prSet/>
      <dgm:spPr/>
      <dgm:t>
        <a:bodyPr/>
        <a:lstStyle/>
        <a:p>
          <a:endParaRPr lang="en-US"/>
        </a:p>
      </dgm:t>
    </dgm:pt>
    <dgm:pt modelId="{529AFD19-3B97-3B40-8AAC-B31D57D6E3DD}" type="sibTrans" cxnId="{9AFBDDD1-69BC-1945-B40C-240AC6821AF0}">
      <dgm:prSet/>
      <dgm:spPr/>
      <dgm:t>
        <a:bodyPr/>
        <a:lstStyle/>
        <a:p>
          <a:endParaRPr lang="en-US"/>
        </a:p>
      </dgm:t>
    </dgm:pt>
    <dgm:pt modelId="{AB707953-7A39-9445-9E79-1D8D99F58FA9}">
      <dgm:prSet phldrT="[Text]"/>
      <dgm:spPr/>
      <dgm:t>
        <a:bodyPr/>
        <a:lstStyle/>
        <a:p>
          <a:r>
            <a:rPr lang="en-US" dirty="0" smtClean="0"/>
            <a:t>Data</a:t>
          </a:r>
          <a:endParaRPr lang="en-US" dirty="0"/>
        </a:p>
      </dgm:t>
    </dgm:pt>
    <dgm:pt modelId="{A02697FC-D76C-1041-9EB7-F1C3B75276D5}" type="parTrans" cxnId="{944D733B-795A-0C4F-A4D3-B860B67DA1F3}">
      <dgm:prSet/>
      <dgm:spPr/>
      <dgm:t>
        <a:bodyPr/>
        <a:lstStyle/>
        <a:p>
          <a:endParaRPr lang="en-US"/>
        </a:p>
      </dgm:t>
    </dgm:pt>
    <dgm:pt modelId="{4405A7E5-8495-DC43-B19D-A0D42ADAFC4C}" type="sibTrans" cxnId="{944D733B-795A-0C4F-A4D3-B860B67DA1F3}">
      <dgm:prSet/>
      <dgm:spPr/>
      <dgm:t>
        <a:bodyPr/>
        <a:lstStyle/>
        <a:p>
          <a:endParaRPr lang="en-US"/>
        </a:p>
      </dgm:t>
    </dgm:pt>
    <dgm:pt modelId="{43D99BE8-FC24-5C48-A704-6FAFA456FFBB}">
      <dgm:prSet phldrT="[Text]"/>
      <dgm:spPr/>
      <dgm:t>
        <a:bodyPr/>
        <a:lstStyle/>
        <a:p>
          <a:r>
            <a:rPr lang="en-US" dirty="0" smtClean="0"/>
            <a:t>Information</a:t>
          </a:r>
          <a:endParaRPr lang="en-US" dirty="0"/>
        </a:p>
      </dgm:t>
    </dgm:pt>
    <dgm:pt modelId="{F7A38250-3B8B-1143-BC82-7712D6F79115}" type="parTrans" cxnId="{519D4881-D148-3443-85C5-0BD31DDAA5C4}">
      <dgm:prSet/>
      <dgm:spPr/>
      <dgm:t>
        <a:bodyPr/>
        <a:lstStyle/>
        <a:p>
          <a:endParaRPr lang="en-US"/>
        </a:p>
      </dgm:t>
    </dgm:pt>
    <dgm:pt modelId="{6000701F-0B18-D246-937B-5DA8CA25F86F}" type="sibTrans" cxnId="{519D4881-D148-3443-85C5-0BD31DDAA5C4}">
      <dgm:prSet/>
      <dgm:spPr/>
      <dgm:t>
        <a:bodyPr/>
        <a:lstStyle/>
        <a:p>
          <a:endParaRPr lang="en-US"/>
        </a:p>
      </dgm:t>
    </dgm:pt>
    <dgm:pt modelId="{5066DC51-BDF8-3C42-83E4-97487C3C6112}">
      <dgm:prSet phldrT="[Text]"/>
      <dgm:spPr/>
      <dgm:t>
        <a:bodyPr/>
        <a:lstStyle/>
        <a:p>
          <a:r>
            <a:rPr lang="en-US" dirty="0" smtClean="0"/>
            <a:t>Physical Models, schemas</a:t>
          </a:r>
          <a:endParaRPr lang="en-US" dirty="0"/>
        </a:p>
      </dgm:t>
    </dgm:pt>
    <dgm:pt modelId="{BFB8A041-D657-8047-811B-AB76C62121EF}" type="parTrans" cxnId="{67F8BE97-4542-F448-AC30-2E7329C582D0}">
      <dgm:prSet/>
      <dgm:spPr/>
      <dgm:t>
        <a:bodyPr/>
        <a:lstStyle/>
        <a:p>
          <a:endParaRPr lang="en-US"/>
        </a:p>
      </dgm:t>
    </dgm:pt>
    <dgm:pt modelId="{8A406439-2C67-9642-9F59-0843589747B1}" type="sibTrans" cxnId="{67F8BE97-4542-F448-AC30-2E7329C582D0}">
      <dgm:prSet/>
      <dgm:spPr/>
      <dgm:t>
        <a:bodyPr/>
        <a:lstStyle/>
        <a:p>
          <a:endParaRPr lang="en-US"/>
        </a:p>
      </dgm:t>
    </dgm:pt>
    <dgm:pt modelId="{A267701C-FE16-BA4B-BF6F-6639047FF15D}">
      <dgm:prSet phldrT="[Text]"/>
      <dgm:spPr/>
      <dgm:t>
        <a:bodyPr/>
        <a:lstStyle/>
        <a:p>
          <a:r>
            <a:rPr lang="en-US" dirty="0" smtClean="0"/>
            <a:t>Logical models</a:t>
          </a:r>
          <a:endParaRPr lang="en-US" dirty="0"/>
        </a:p>
      </dgm:t>
    </dgm:pt>
    <dgm:pt modelId="{22259A28-2E8D-FE40-99BB-83D5083A4C8B}" type="parTrans" cxnId="{64A8BF1F-678B-094A-B355-8DC490C09427}">
      <dgm:prSet/>
      <dgm:spPr/>
      <dgm:t>
        <a:bodyPr/>
        <a:lstStyle/>
        <a:p>
          <a:endParaRPr lang="en-US"/>
        </a:p>
      </dgm:t>
    </dgm:pt>
    <dgm:pt modelId="{32E22DAE-EA63-F44B-954C-11454BA3A3A6}" type="sibTrans" cxnId="{64A8BF1F-678B-094A-B355-8DC490C09427}">
      <dgm:prSet/>
      <dgm:spPr/>
      <dgm:t>
        <a:bodyPr/>
        <a:lstStyle/>
        <a:p>
          <a:endParaRPr lang="en-US"/>
        </a:p>
      </dgm:t>
    </dgm:pt>
    <dgm:pt modelId="{32E06A69-0246-334B-9824-EBE44443A655}">
      <dgm:prSet phldrT="[Text]"/>
      <dgm:spPr/>
      <dgm:t>
        <a:bodyPr/>
        <a:lstStyle/>
        <a:p>
          <a:r>
            <a:rPr lang="en-US" dirty="0" smtClean="0"/>
            <a:t>Conceptual Models</a:t>
          </a:r>
          <a:endParaRPr lang="en-US" dirty="0"/>
        </a:p>
      </dgm:t>
    </dgm:pt>
    <dgm:pt modelId="{76289A7E-806B-ED4E-9375-BCE30204CFB6}" type="parTrans" cxnId="{9D54D097-A412-B04C-89B3-D32A5F38BBEE}">
      <dgm:prSet/>
      <dgm:spPr/>
      <dgm:t>
        <a:bodyPr/>
        <a:lstStyle/>
        <a:p>
          <a:endParaRPr lang="en-US"/>
        </a:p>
      </dgm:t>
    </dgm:pt>
    <dgm:pt modelId="{E51580DF-F0B3-354C-B84C-77780B217578}" type="sibTrans" cxnId="{9D54D097-A412-B04C-89B3-D32A5F38BBEE}">
      <dgm:prSet/>
      <dgm:spPr/>
      <dgm:t>
        <a:bodyPr/>
        <a:lstStyle/>
        <a:p>
          <a:endParaRPr lang="en-US"/>
        </a:p>
      </dgm:t>
    </dgm:pt>
    <dgm:pt modelId="{AF69B387-A9EB-624A-8AA2-BBFE13CBFAA2}">
      <dgm:prSet phldrT="[Text]"/>
      <dgm:spPr/>
      <dgm:t>
        <a:bodyPr/>
        <a:lstStyle/>
        <a:p>
          <a:r>
            <a:rPr lang="en-US" dirty="0" smtClean="0"/>
            <a:t>Objects, instances</a:t>
          </a:r>
          <a:endParaRPr lang="en-US" dirty="0"/>
        </a:p>
      </dgm:t>
    </dgm:pt>
    <dgm:pt modelId="{B85ECEAD-D67D-8548-978A-0848BA023886}" type="parTrans" cxnId="{DD8A3246-79C3-6E47-89AD-6160521C4251}">
      <dgm:prSet/>
      <dgm:spPr/>
      <dgm:t>
        <a:bodyPr/>
        <a:lstStyle/>
        <a:p>
          <a:endParaRPr lang="en-US"/>
        </a:p>
      </dgm:t>
    </dgm:pt>
    <dgm:pt modelId="{1C80365B-892E-DC41-B04E-A835B44F4298}" type="sibTrans" cxnId="{DD8A3246-79C3-6E47-89AD-6160521C4251}">
      <dgm:prSet/>
      <dgm:spPr/>
      <dgm:t>
        <a:bodyPr/>
        <a:lstStyle/>
        <a:p>
          <a:endParaRPr lang="en-US"/>
        </a:p>
      </dgm:t>
    </dgm:pt>
    <dgm:pt modelId="{7E1B0AA0-AC8C-CA43-8F3E-E329C8E150D0}" type="pres">
      <dgm:prSet presAssocID="{05535B81-8CD0-434B-942A-DADF35795B08}" presName="Name0" presStyleCnt="0">
        <dgm:presLayoutVars>
          <dgm:dir/>
          <dgm:animLvl val="lvl"/>
          <dgm:resizeHandles val="exact"/>
        </dgm:presLayoutVars>
      </dgm:prSet>
      <dgm:spPr/>
    </dgm:pt>
    <dgm:pt modelId="{87636DFD-A993-AA40-BCDB-76848D5928A8}" type="pres">
      <dgm:prSet presAssocID="{C12C90F7-68FB-A94A-B4CC-887E28F6B4FD}" presName="Name8" presStyleCnt="0"/>
      <dgm:spPr/>
    </dgm:pt>
    <dgm:pt modelId="{E2B8FB39-2A12-BC4B-86B6-E27157E11E57}" type="pres">
      <dgm:prSet presAssocID="{C12C90F7-68FB-A94A-B4CC-887E28F6B4FD}" presName="acctBkgd" presStyleLbl="alignAcc1" presStyleIdx="0" presStyleCnt="4"/>
      <dgm:spPr/>
      <dgm:t>
        <a:bodyPr/>
        <a:lstStyle/>
        <a:p>
          <a:endParaRPr lang="en-US"/>
        </a:p>
      </dgm:t>
    </dgm:pt>
    <dgm:pt modelId="{6A42E745-68FB-DC43-88D7-A2B6B0EFAF25}" type="pres">
      <dgm:prSet presAssocID="{C12C90F7-68FB-A94A-B4CC-887E28F6B4FD}" presName="acctTx" presStyleLbl="alignAcc1" presStyleIdx="0" presStyleCnt="4">
        <dgm:presLayoutVars>
          <dgm:bulletEnabled val="1"/>
        </dgm:presLayoutVars>
      </dgm:prSet>
      <dgm:spPr/>
      <dgm:t>
        <a:bodyPr/>
        <a:lstStyle/>
        <a:p>
          <a:endParaRPr lang="en-US"/>
        </a:p>
      </dgm:t>
    </dgm:pt>
    <dgm:pt modelId="{D1DF0ECA-23F8-C649-87C3-DFF843EF5F3F}" type="pres">
      <dgm:prSet presAssocID="{C12C90F7-68FB-A94A-B4CC-887E28F6B4FD}" presName="level" presStyleLbl="node1" presStyleIdx="0" presStyleCnt="4">
        <dgm:presLayoutVars>
          <dgm:chMax val="1"/>
          <dgm:bulletEnabled val="1"/>
        </dgm:presLayoutVars>
      </dgm:prSet>
      <dgm:spPr/>
      <dgm:t>
        <a:bodyPr/>
        <a:lstStyle/>
        <a:p>
          <a:endParaRPr lang="en-US"/>
        </a:p>
      </dgm:t>
    </dgm:pt>
    <dgm:pt modelId="{1F071008-ACA9-2347-931F-14EF93837FBB}" type="pres">
      <dgm:prSet presAssocID="{C12C90F7-68FB-A94A-B4CC-887E28F6B4FD}" presName="levelTx" presStyleLbl="revTx" presStyleIdx="0" presStyleCnt="0">
        <dgm:presLayoutVars>
          <dgm:chMax val="1"/>
          <dgm:bulletEnabled val="1"/>
        </dgm:presLayoutVars>
      </dgm:prSet>
      <dgm:spPr/>
      <dgm:t>
        <a:bodyPr/>
        <a:lstStyle/>
        <a:p>
          <a:endParaRPr lang="en-US"/>
        </a:p>
      </dgm:t>
    </dgm:pt>
    <dgm:pt modelId="{1DC26EFC-6AA2-0442-9C07-C6A7F88F826B}" type="pres">
      <dgm:prSet presAssocID="{A65FBC87-EE4E-464B-A091-43F6221BAA52}" presName="Name8" presStyleCnt="0"/>
      <dgm:spPr/>
    </dgm:pt>
    <dgm:pt modelId="{5E704852-8034-4E41-A7B8-7A8795DE56E9}" type="pres">
      <dgm:prSet presAssocID="{A65FBC87-EE4E-464B-A091-43F6221BAA52}" presName="acctBkgd" presStyleLbl="alignAcc1" presStyleIdx="1" presStyleCnt="4"/>
      <dgm:spPr/>
      <dgm:t>
        <a:bodyPr/>
        <a:lstStyle/>
        <a:p>
          <a:endParaRPr lang="en-US"/>
        </a:p>
      </dgm:t>
    </dgm:pt>
    <dgm:pt modelId="{13860990-A735-3643-B973-259F73EA6FA8}" type="pres">
      <dgm:prSet presAssocID="{A65FBC87-EE4E-464B-A091-43F6221BAA52}" presName="acctTx" presStyleLbl="alignAcc1" presStyleIdx="1" presStyleCnt="4">
        <dgm:presLayoutVars>
          <dgm:bulletEnabled val="1"/>
        </dgm:presLayoutVars>
      </dgm:prSet>
      <dgm:spPr/>
      <dgm:t>
        <a:bodyPr/>
        <a:lstStyle/>
        <a:p>
          <a:endParaRPr lang="en-US"/>
        </a:p>
      </dgm:t>
    </dgm:pt>
    <dgm:pt modelId="{2365BC4B-5068-7240-8F4E-8FF04AA6CDDF}" type="pres">
      <dgm:prSet presAssocID="{A65FBC87-EE4E-464B-A091-43F6221BAA52}" presName="level" presStyleLbl="node1" presStyleIdx="1" presStyleCnt="4">
        <dgm:presLayoutVars>
          <dgm:chMax val="1"/>
          <dgm:bulletEnabled val="1"/>
        </dgm:presLayoutVars>
      </dgm:prSet>
      <dgm:spPr/>
      <dgm:t>
        <a:bodyPr/>
        <a:lstStyle/>
        <a:p>
          <a:endParaRPr lang="en-US"/>
        </a:p>
      </dgm:t>
    </dgm:pt>
    <dgm:pt modelId="{9DAA4325-B6B3-684F-AC77-F40BE094FF35}" type="pres">
      <dgm:prSet presAssocID="{A65FBC87-EE4E-464B-A091-43F6221BAA52}" presName="levelTx" presStyleLbl="revTx" presStyleIdx="0" presStyleCnt="0">
        <dgm:presLayoutVars>
          <dgm:chMax val="1"/>
          <dgm:bulletEnabled val="1"/>
        </dgm:presLayoutVars>
      </dgm:prSet>
      <dgm:spPr/>
      <dgm:t>
        <a:bodyPr/>
        <a:lstStyle/>
        <a:p>
          <a:endParaRPr lang="en-US"/>
        </a:p>
      </dgm:t>
    </dgm:pt>
    <dgm:pt modelId="{8C5EC44B-31A7-5D48-BD17-A10578D55754}" type="pres">
      <dgm:prSet presAssocID="{43D99BE8-FC24-5C48-A704-6FAFA456FFBB}" presName="Name8" presStyleCnt="0"/>
      <dgm:spPr/>
    </dgm:pt>
    <dgm:pt modelId="{16ECA19A-E43D-BB4A-B5C6-FAAB90EDEC3E}" type="pres">
      <dgm:prSet presAssocID="{43D99BE8-FC24-5C48-A704-6FAFA456FFBB}" presName="acctBkgd" presStyleLbl="alignAcc1" presStyleIdx="2" presStyleCnt="4"/>
      <dgm:spPr/>
      <dgm:t>
        <a:bodyPr/>
        <a:lstStyle/>
        <a:p>
          <a:endParaRPr lang="en-US"/>
        </a:p>
      </dgm:t>
    </dgm:pt>
    <dgm:pt modelId="{953DA29A-887B-F64A-AA75-13A46D4BE1E7}" type="pres">
      <dgm:prSet presAssocID="{43D99BE8-FC24-5C48-A704-6FAFA456FFBB}" presName="acctTx" presStyleLbl="alignAcc1" presStyleIdx="2" presStyleCnt="4">
        <dgm:presLayoutVars>
          <dgm:bulletEnabled val="1"/>
        </dgm:presLayoutVars>
      </dgm:prSet>
      <dgm:spPr/>
      <dgm:t>
        <a:bodyPr/>
        <a:lstStyle/>
        <a:p>
          <a:endParaRPr lang="en-US"/>
        </a:p>
      </dgm:t>
    </dgm:pt>
    <dgm:pt modelId="{BCC402A1-92C7-FC44-87A3-A8A6C6C959E4}" type="pres">
      <dgm:prSet presAssocID="{43D99BE8-FC24-5C48-A704-6FAFA456FFBB}" presName="level" presStyleLbl="node1" presStyleIdx="2" presStyleCnt="4">
        <dgm:presLayoutVars>
          <dgm:chMax val="1"/>
          <dgm:bulletEnabled val="1"/>
        </dgm:presLayoutVars>
      </dgm:prSet>
      <dgm:spPr/>
      <dgm:t>
        <a:bodyPr/>
        <a:lstStyle/>
        <a:p>
          <a:endParaRPr lang="en-US"/>
        </a:p>
      </dgm:t>
    </dgm:pt>
    <dgm:pt modelId="{ABF560CE-01A7-7649-B226-9992AA8DE611}" type="pres">
      <dgm:prSet presAssocID="{43D99BE8-FC24-5C48-A704-6FAFA456FFBB}" presName="levelTx" presStyleLbl="revTx" presStyleIdx="0" presStyleCnt="0">
        <dgm:presLayoutVars>
          <dgm:chMax val="1"/>
          <dgm:bulletEnabled val="1"/>
        </dgm:presLayoutVars>
      </dgm:prSet>
      <dgm:spPr/>
      <dgm:t>
        <a:bodyPr/>
        <a:lstStyle/>
        <a:p>
          <a:endParaRPr lang="en-US"/>
        </a:p>
      </dgm:t>
    </dgm:pt>
    <dgm:pt modelId="{2913BD05-79EC-D442-AEB5-4D9EE82FD0B7}" type="pres">
      <dgm:prSet presAssocID="{AB707953-7A39-9445-9E79-1D8D99F58FA9}" presName="Name8" presStyleCnt="0"/>
      <dgm:spPr/>
    </dgm:pt>
    <dgm:pt modelId="{155C3B3C-85B1-9A45-B52E-085FC266EF12}" type="pres">
      <dgm:prSet presAssocID="{AB707953-7A39-9445-9E79-1D8D99F58FA9}" presName="acctBkgd" presStyleLbl="alignAcc1" presStyleIdx="3" presStyleCnt="4"/>
      <dgm:spPr/>
      <dgm:t>
        <a:bodyPr/>
        <a:lstStyle/>
        <a:p>
          <a:endParaRPr lang="en-US"/>
        </a:p>
      </dgm:t>
    </dgm:pt>
    <dgm:pt modelId="{3B94A5A3-C3B5-5642-8365-E005C5DB0C72}" type="pres">
      <dgm:prSet presAssocID="{AB707953-7A39-9445-9E79-1D8D99F58FA9}" presName="acctTx" presStyleLbl="alignAcc1" presStyleIdx="3" presStyleCnt="4">
        <dgm:presLayoutVars>
          <dgm:bulletEnabled val="1"/>
        </dgm:presLayoutVars>
      </dgm:prSet>
      <dgm:spPr/>
      <dgm:t>
        <a:bodyPr/>
        <a:lstStyle/>
        <a:p>
          <a:endParaRPr lang="en-US"/>
        </a:p>
      </dgm:t>
    </dgm:pt>
    <dgm:pt modelId="{2A9380C6-BC57-F44D-8728-425C7B035B8C}" type="pres">
      <dgm:prSet presAssocID="{AB707953-7A39-9445-9E79-1D8D99F58FA9}" presName="level" presStyleLbl="node1" presStyleIdx="3" presStyleCnt="4">
        <dgm:presLayoutVars>
          <dgm:chMax val="1"/>
          <dgm:bulletEnabled val="1"/>
        </dgm:presLayoutVars>
      </dgm:prSet>
      <dgm:spPr/>
      <dgm:t>
        <a:bodyPr/>
        <a:lstStyle/>
        <a:p>
          <a:endParaRPr lang="en-US"/>
        </a:p>
      </dgm:t>
    </dgm:pt>
    <dgm:pt modelId="{5336B809-98AF-FA4F-B8F4-F35EF96D37EC}" type="pres">
      <dgm:prSet presAssocID="{AB707953-7A39-9445-9E79-1D8D99F58FA9}" presName="levelTx" presStyleLbl="revTx" presStyleIdx="0" presStyleCnt="0">
        <dgm:presLayoutVars>
          <dgm:chMax val="1"/>
          <dgm:bulletEnabled val="1"/>
        </dgm:presLayoutVars>
      </dgm:prSet>
      <dgm:spPr/>
      <dgm:t>
        <a:bodyPr/>
        <a:lstStyle/>
        <a:p>
          <a:endParaRPr lang="en-US"/>
        </a:p>
      </dgm:t>
    </dgm:pt>
  </dgm:ptLst>
  <dgm:cxnLst>
    <dgm:cxn modelId="{DD8A3246-79C3-6E47-89AD-6160521C4251}" srcId="{AB707953-7A39-9445-9E79-1D8D99F58FA9}" destId="{AF69B387-A9EB-624A-8AA2-BBFE13CBFAA2}" srcOrd="0" destOrd="0" parTransId="{B85ECEAD-D67D-8548-978A-0848BA023886}" sibTransId="{1C80365B-892E-DC41-B04E-A835B44F4298}"/>
    <dgm:cxn modelId="{2DF771F4-6218-864C-9EF0-B761B8610185}" type="presOf" srcId="{AB707953-7A39-9445-9E79-1D8D99F58FA9}" destId="{5336B809-98AF-FA4F-B8F4-F35EF96D37EC}" srcOrd="1" destOrd="0" presId="urn:microsoft.com/office/officeart/2005/8/layout/pyramid1"/>
    <dgm:cxn modelId="{9C71D975-2A56-C74B-85EF-AB678DBE27C4}" type="presOf" srcId="{AF69B387-A9EB-624A-8AA2-BBFE13CBFAA2}" destId="{155C3B3C-85B1-9A45-B52E-085FC266EF12}" srcOrd="0" destOrd="0" presId="urn:microsoft.com/office/officeart/2005/8/layout/pyramid1"/>
    <dgm:cxn modelId="{ACABE3CE-675B-EB4A-A05D-60E26311CEFA}" type="presOf" srcId="{5066DC51-BDF8-3C42-83E4-97487C3C6112}" destId="{953DA29A-887B-F64A-AA75-13A46D4BE1E7}" srcOrd="1" destOrd="0" presId="urn:microsoft.com/office/officeart/2005/8/layout/pyramid1"/>
    <dgm:cxn modelId="{8FF4743F-12C6-9846-BEA1-811FEAA3A7C2}" type="presOf" srcId="{43D99BE8-FC24-5C48-A704-6FAFA456FFBB}" destId="{BCC402A1-92C7-FC44-87A3-A8A6C6C959E4}" srcOrd="0" destOrd="0" presId="urn:microsoft.com/office/officeart/2005/8/layout/pyramid1"/>
    <dgm:cxn modelId="{C3637675-0DA7-2343-AE47-EA7BC7B4FA2E}" type="presOf" srcId="{43D99BE8-FC24-5C48-A704-6FAFA456FFBB}" destId="{ABF560CE-01A7-7649-B226-9992AA8DE611}" srcOrd="1" destOrd="0" presId="urn:microsoft.com/office/officeart/2005/8/layout/pyramid1"/>
    <dgm:cxn modelId="{519D4881-D148-3443-85C5-0BD31DDAA5C4}" srcId="{05535B81-8CD0-434B-942A-DADF35795B08}" destId="{43D99BE8-FC24-5C48-A704-6FAFA456FFBB}" srcOrd="2" destOrd="0" parTransId="{F7A38250-3B8B-1143-BC82-7712D6F79115}" sibTransId="{6000701F-0B18-D246-937B-5DA8CA25F86F}"/>
    <dgm:cxn modelId="{800BB717-DD10-FD42-B0B6-925A4B262E7F}" srcId="{05535B81-8CD0-434B-942A-DADF35795B08}" destId="{C12C90F7-68FB-A94A-B4CC-887E28F6B4FD}" srcOrd="0" destOrd="0" parTransId="{734E1E5D-C6F4-8C40-8F50-F4DC913F0B32}" sibTransId="{F280D5D6-E3F1-8B40-99D7-86CD1608CECE}"/>
    <dgm:cxn modelId="{80D2622F-1700-8D41-A79C-5283E08B6BF4}" type="presOf" srcId="{32E06A69-0246-334B-9824-EBE44443A655}" destId="{E2B8FB39-2A12-BC4B-86B6-E27157E11E57}" srcOrd="0" destOrd="0" presId="urn:microsoft.com/office/officeart/2005/8/layout/pyramid1"/>
    <dgm:cxn modelId="{9AFBDDD1-69BC-1945-B40C-240AC6821AF0}" srcId="{05535B81-8CD0-434B-942A-DADF35795B08}" destId="{A65FBC87-EE4E-464B-A091-43F6221BAA52}" srcOrd="1" destOrd="0" parTransId="{DB9C67DA-A9E3-D94A-9723-0A121C1DF81B}" sibTransId="{529AFD19-3B97-3B40-8AAC-B31D57D6E3DD}"/>
    <dgm:cxn modelId="{67A62475-91A4-474C-A3F1-766D5BAD46CC}" type="presOf" srcId="{A65FBC87-EE4E-464B-A091-43F6221BAA52}" destId="{9DAA4325-B6B3-684F-AC77-F40BE094FF35}" srcOrd="1" destOrd="0" presId="urn:microsoft.com/office/officeart/2005/8/layout/pyramid1"/>
    <dgm:cxn modelId="{6DE171AA-5938-F44C-93A1-C6B60DA3FB09}" type="presOf" srcId="{A267701C-FE16-BA4B-BF6F-6639047FF15D}" destId="{5E704852-8034-4E41-A7B8-7A8795DE56E9}" srcOrd="0" destOrd="0" presId="urn:microsoft.com/office/officeart/2005/8/layout/pyramid1"/>
    <dgm:cxn modelId="{EBD32990-69F1-C245-BBAC-52D07CCB6EF8}" type="presOf" srcId="{A267701C-FE16-BA4B-BF6F-6639047FF15D}" destId="{13860990-A735-3643-B973-259F73EA6FA8}" srcOrd="1" destOrd="0" presId="urn:microsoft.com/office/officeart/2005/8/layout/pyramid1"/>
    <dgm:cxn modelId="{0411146A-3F69-054A-82FF-6A1C2D083348}" type="presOf" srcId="{A65FBC87-EE4E-464B-A091-43F6221BAA52}" destId="{2365BC4B-5068-7240-8F4E-8FF04AA6CDDF}" srcOrd="0" destOrd="0" presId="urn:microsoft.com/office/officeart/2005/8/layout/pyramid1"/>
    <dgm:cxn modelId="{B0D93E50-1D47-4A45-AF4F-07F569A43B59}" type="presOf" srcId="{C12C90F7-68FB-A94A-B4CC-887E28F6B4FD}" destId="{D1DF0ECA-23F8-C649-87C3-DFF843EF5F3F}" srcOrd="0" destOrd="0" presId="urn:microsoft.com/office/officeart/2005/8/layout/pyramid1"/>
    <dgm:cxn modelId="{9D54D097-A412-B04C-89B3-D32A5F38BBEE}" srcId="{C12C90F7-68FB-A94A-B4CC-887E28F6B4FD}" destId="{32E06A69-0246-334B-9824-EBE44443A655}" srcOrd="0" destOrd="0" parTransId="{76289A7E-806B-ED4E-9375-BCE30204CFB6}" sibTransId="{E51580DF-F0B3-354C-B84C-77780B217578}"/>
    <dgm:cxn modelId="{A04256DE-AB60-8F42-86EB-214A363261D9}" type="presOf" srcId="{05535B81-8CD0-434B-942A-DADF35795B08}" destId="{7E1B0AA0-AC8C-CA43-8F3E-E329C8E150D0}" srcOrd="0" destOrd="0" presId="urn:microsoft.com/office/officeart/2005/8/layout/pyramid1"/>
    <dgm:cxn modelId="{67F8BE97-4542-F448-AC30-2E7329C582D0}" srcId="{43D99BE8-FC24-5C48-A704-6FAFA456FFBB}" destId="{5066DC51-BDF8-3C42-83E4-97487C3C6112}" srcOrd="0" destOrd="0" parTransId="{BFB8A041-D657-8047-811B-AB76C62121EF}" sibTransId="{8A406439-2C67-9642-9F59-0843589747B1}"/>
    <dgm:cxn modelId="{944D733B-795A-0C4F-A4D3-B860B67DA1F3}" srcId="{05535B81-8CD0-434B-942A-DADF35795B08}" destId="{AB707953-7A39-9445-9E79-1D8D99F58FA9}" srcOrd="3" destOrd="0" parTransId="{A02697FC-D76C-1041-9EB7-F1C3B75276D5}" sibTransId="{4405A7E5-8495-DC43-B19D-A0D42ADAFC4C}"/>
    <dgm:cxn modelId="{CD291D93-06F5-164D-B303-D7A1991A6093}" type="presOf" srcId="{AB707953-7A39-9445-9E79-1D8D99F58FA9}" destId="{2A9380C6-BC57-F44D-8728-425C7B035B8C}" srcOrd="0" destOrd="0" presId="urn:microsoft.com/office/officeart/2005/8/layout/pyramid1"/>
    <dgm:cxn modelId="{27528315-20DE-B54D-B83A-85DBFBA3EE6B}" type="presOf" srcId="{5066DC51-BDF8-3C42-83E4-97487C3C6112}" destId="{16ECA19A-E43D-BB4A-B5C6-FAAB90EDEC3E}" srcOrd="0" destOrd="0" presId="urn:microsoft.com/office/officeart/2005/8/layout/pyramid1"/>
    <dgm:cxn modelId="{80957100-2214-EB4C-A8E1-189CCF057640}" type="presOf" srcId="{AF69B387-A9EB-624A-8AA2-BBFE13CBFAA2}" destId="{3B94A5A3-C3B5-5642-8365-E005C5DB0C72}" srcOrd="1" destOrd="0" presId="urn:microsoft.com/office/officeart/2005/8/layout/pyramid1"/>
    <dgm:cxn modelId="{64A8BF1F-678B-094A-B355-8DC490C09427}" srcId="{A65FBC87-EE4E-464B-A091-43F6221BAA52}" destId="{A267701C-FE16-BA4B-BF6F-6639047FF15D}" srcOrd="0" destOrd="0" parTransId="{22259A28-2E8D-FE40-99BB-83D5083A4C8B}" sibTransId="{32E22DAE-EA63-F44B-954C-11454BA3A3A6}"/>
    <dgm:cxn modelId="{3D03B99A-69D3-FE4E-92F9-AF55124921A0}" type="presOf" srcId="{C12C90F7-68FB-A94A-B4CC-887E28F6B4FD}" destId="{1F071008-ACA9-2347-931F-14EF93837FBB}" srcOrd="1" destOrd="0" presId="urn:microsoft.com/office/officeart/2005/8/layout/pyramid1"/>
    <dgm:cxn modelId="{CD13E3A8-606A-9D4B-8BD3-90FBBEC7438B}" type="presOf" srcId="{32E06A69-0246-334B-9824-EBE44443A655}" destId="{6A42E745-68FB-DC43-88D7-A2B6B0EFAF25}" srcOrd="1" destOrd="0" presId="urn:microsoft.com/office/officeart/2005/8/layout/pyramid1"/>
    <dgm:cxn modelId="{37D32B3F-2708-4947-B586-1C1BF863D6E4}" type="presParOf" srcId="{7E1B0AA0-AC8C-CA43-8F3E-E329C8E150D0}" destId="{87636DFD-A993-AA40-BCDB-76848D5928A8}" srcOrd="0" destOrd="0" presId="urn:microsoft.com/office/officeart/2005/8/layout/pyramid1"/>
    <dgm:cxn modelId="{86D3D15A-ECF7-8741-AE5F-04040A0F2D86}" type="presParOf" srcId="{87636DFD-A993-AA40-BCDB-76848D5928A8}" destId="{E2B8FB39-2A12-BC4B-86B6-E27157E11E57}" srcOrd="0" destOrd="0" presId="urn:microsoft.com/office/officeart/2005/8/layout/pyramid1"/>
    <dgm:cxn modelId="{D4E5A3E4-BBE2-9840-A350-920537619623}" type="presParOf" srcId="{87636DFD-A993-AA40-BCDB-76848D5928A8}" destId="{6A42E745-68FB-DC43-88D7-A2B6B0EFAF25}" srcOrd="1" destOrd="0" presId="urn:microsoft.com/office/officeart/2005/8/layout/pyramid1"/>
    <dgm:cxn modelId="{06C1D2F7-98E5-DC49-88E2-282218F0FA85}" type="presParOf" srcId="{87636DFD-A993-AA40-BCDB-76848D5928A8}" destId="{D1DF0ECA-23F8-C649-87C3-DFF843EF5F3F}" srcOrd="2" destOrd="0" presId="urn:microsoft.com/office/officeart/2005/8/layout/pyramid1"/>
    <dgm:cxn modelId="{376114BF-4B6F-434C-AAE4-3CA1BA9B1D5A}" type="presParOf" srcId="{87636DFD-A993-AA40-BCDB-76848D5928A8}" destId="{1F071008-ACA9-2347-931F-14EF93837FBB}" srcOrd="3" destOrd="0" presId="urn:microsoft.com/office/officeart/2005/8/layout/pyramid1"/>
    <dgm:cxn modelId="{38943EF7-43E9-B049-A3B4-820CF7716EA3}" type="presParOf" srcId="{7E1B0AA0-AC8C-CA43-8F3E-E329C8E150D0}" destId="{1DC26EFC-6AA2-0442-9C07-C6A7F88F826B}" srcOrd="1" destOrd="0" presId="urn:microsoft.com/office/officeart/2005/8/layout/pyramid1"/>
    <dgm:cxn modelId="{FB6D91ED-C813-B748-AD3B-87A5E6169505}" type="presParOf" srcId="{1DC26EFC-6AA2-0442-9C07-C6A7F88F826B}" destId="{5E704852-8034-4E41-A7B8-7A8795DE56E9}" srcOrd="0" destOrd="0" presId="urn:microsoft.com/office/officeart/2005/8/layout/pyramid1"/>
    <dgm:cxn modelId="{AC996ADA-7856-354C-916D-A91BBC766F5B}" type="presParOf" srcId="{1DC26EFC-6AA2-0442-9C07-C6A7F88F826B}" destId="{13860990-A735-3643-B973-259F73EA6FA8}" srcOrd="1" destOrd="0" presId="urn:microsoft.com/office/officeart/2005/8/layout/pyramid1"/>
    <dgm:cxn modelId="{14543231-C313-054A-851C-EB798A28419D}" type="presParOf" srcId="{1DC26EFC-6AA2-0442-9C07-C6A7F88F826B}" destId="{2365BC4B-5068-7240-8F4E-8FF04AA6CDDF}" srcOrd="2" destOrd="0" presId="urn:microsoft.com/office/officeart/2005/8/layout/pyramid1"/>
    <dgm:cxn modelId="{3ACB0B05-00D7-0F45-9988-EB802B245B96}" type="presParOf" srcId="{1DC26EFC-6AA2-0442-9C07-C6A7F88F826B}" destId="{9DAA4325-B6B3-684F-AC77-F40BE094FF35}" srcOrd="3" destOrd="0" presId="urn:microsoft.com/office/officeart/2005/8/layout/pyramid1"/>
    <dgm:cxn modelId="{511E54F6-5190-A24E-8306-D3895982CEE1}" type="presParOf" srcId="{7E1B0AA0-AC8C-CA43-8F3E-E329C8E150D0}" destId="{8C5EC44B-31A7-5D48-BD17-A10578D55754}" srcOrd="2" destOrd="0" presId="urn:microsoft.com/office/officeart/2005/8/layout/pyramid1"/>
    <dgm:cxn modelId="{D43C787D-A5F3-4346-B9F0-5F28ADDE30B9}" type="presParOf" srcId="{8C5EC44B-31A7-5D48-BD17-A10578D55754}" destId="{16ECA19A-E43D-BB4A-B5C6-FAAB90EDEC3E}" srcOrd="0" destOrd="0" presId="urn:microsoft.com/office/officeart/2005/8/layout/pyramid1"/>
    <dgm:cxn modelId="{1142BB51-5D9B-BC47-B4E5-F42A001F5B83}" type="presParOf" srcId="{8C5EC44B-31A7-5D48-BD17-A10578D55754}" destId="{953DA29A-887B-F64A-AA75-13A46D4BE1E7}" srcOrd="1" destOrd="0" presId="urn:microsoft.com/office/officeart/2005/8/layout/pyramid1"/>
    <dgm:cxn modelId="{2DF4A735-88BA-A74A-B449-A51D53B70550}" type="presParOf" srcId="{8C5EC44B-31A7-5D48-BD17-A10578D55754}" destId="{BCC402A1-92C7-FC44-87A3-A8A6C6C959E4}" srcOrd="2" destOrd="0" presId="urn:microsoft.com/office/officeart/2005/8/layout/pyramid1"/>
    <dgm:cxn modelId="{251FB2FF-BB3E-6D4D-9CAF-9C0F90B91365}" type="presParOf" srcId="{8C5EC44B-31A7-5D48-BD17-A10578D55754}" destId="{ABF560CE-01A7-7649-B226-9992AA8DE611}" srcOrd="3" destOrd="0" presId="urn:microsoft.com/office/officeart/2005/8/layout/pyramid1"/>
    <dgm:cxn modelId="{A3C220B0-153E-2A4F-B94C-E64E14DD0F53}" type="presParOf" srcId="{7E1B0AA0-AC8C-CA43-8F3E-E329C8E150D0}" destId="{2913BD05-79EC-D442-AEB5-4D9EE82FD0B7}" srcOrd="3" destOrd="0" presId="urn:microsoft.com/office/officeart/2005/8/layout/pyramid1"/>
    <dgm:cxn modelId="{E3702EEA-55B6-2F43-BDB5-35AF35617D40}" type="presParOf" srcId="{2913BD05-79EC-D442-AEB5-4D9EE82FD0B7}" destId="{155C3B3C-85B1-9A45-B52E-085FC266EF12}" srcOrd="0" destOrd="0" presId="urn:microsoft.com/office/officeart/2005/8/layout/pyramid1"/>
    <dgm:cxn modelId="{F295D004-D1E9-A446-8303-FD31BA4A60BD}" type="presParOf" srcId="{2913BD05-79EC-D442-AEB5-4D9EE82FD0B7}" destId="{3B94A5A3-C3B5-5642-8365-E005C5DB0C72}" srcOrd="1" destOrd="0" presId="urn:microsoft.com/office/officeart/2005/8/layout/pyramid1"/>
    <dgm:cxn modelId="{18F6D2A6-DF47-D149-B3F3-E5DBD2AE5306}" type="presParOf" srcId="{2913BD05-79EC-D442-AEB5-4D9EE82FD0B7}" destId="{2A9380C6-BC57-F44D-8728-425C7B035B8C}" srcOrd="2" destOrd="0" presId="urn:microsoft.com/office/officeart/2005/8/layout/pyramid1"/>
    <dgm:cxn modelId="{E093C69C-5858-AD41-B99E-40E7D478D899}" type="presParOf" srcId="{2913BD05-79EC-D442-AEB5-4D9EE82FD0B7}" destId="{5336B809-98AF-FA4F-B8F4-F35EF96D37E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92138B42-DB80-264E-AA8A-C581EC30FD73}" srcId="{AF783A47-1E70-DF46-8540-FCBA05F6D909}" destId="{C7F98C60-5F22-4545-8F0E-9EB9D64889A1}" srcOrd="1" destOrd="0" parTransId="{F2FB62C4-DD6C-404C-8EFF-47FEA2B3074D}" sibTransId="{3E2898E5-0D54-6D4A-8C79-B579FA68700A}"/>
    <dgm:cxn modelId="{2D93E098-F206-3C43-AD0D-039D20BAE55A}" srcId="{AF783A47-1E70-DF46-8540-FCBA05F6D909}" destId="{64277A66-27E9-1F47-8559-9608016A62EA}" srcOrd="2" destOrd="0" parTransId="{CAD55C65-4BF0-5847-8839-60676A11CD93}" sibTransId="{2268E222-D4D1-9C4B-8252-0223F662769C}"/>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FB39-2A12-BC4B-86B6-E27157E11E57}">
      <dsp:nvSpPr>
        <dsp:cNvPr id="0" name=""/>
        <dsp:cNvSpPr/>
      </dsp:nvSpPr>
      <dsp:spPr>
        <a:xfrm rot="10800000">
          <a:off x="2186691" y="0"/>
          <a:ext cx="4244753"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Conceptual Models</a:t>
          </a:r>
          <a:endParaRPr lang="en-US" sz="2500" kern="1200" dirty="0"/>
        </a:p>
      </dsp:txBody>
      <dsp:txXfrm rot="10800000">
        <a:off x="2733364" y="0"/>
        <a:ext cx="3698080" cy="1196733"/>
      </dsp:txXfrm>
    </dsp:sp>
    <dsp:sp modelId="{D1DF0ECA-23F8-C649-87C3-DFF843EF5F3F}">
      <dsp:nvSpPr>
        <dsp:cNvPr id="0" name=""/>
        <dsp:cNvSpPr/>
      </dsp:nvSpPr>
      <dsp:spPr>
        <a:xfrm>
          <a:off x="1640018" y="0"/>
          <a:ext cx="1093345" cy="1196733"/>
        </a:xfrm>
        <a:prstGeom prst="trapezoid">
          <a:avLst>
            <a:gd name="adj"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Wisdom (Insight)</a:t>
          </a:r>
          <a:endParaRPr lang="en-US" sz="2100" kern="1200" dirty="0"/>
        </a:p>
      </dsp:txBody>
      <dsp:txXfrm>
        <a:off x="1640018" y="0"/>
        <a:ext cx="1093345" cy="1196733"/>
      </dsp:txXfrm>
    </dsp:sp>
    <dsp:sp modelId="{5E704852-8034-4E41-A7B8-7A8795DE56E9}">
      <dsp:nvSpPr>
        <dsp:cNvPr id="0" name=""/>
        <dsp:cNvSpPr/>
      </dsp:nvSpPr>
      <dsp:spPr>
        <a:xfrm rot="10800000">
          <a:off x="2733364" y="1196733"/>
          <a:ext cx="3698080"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Logical models</a:t>
          </a:r>
          <a:endParaRPr lang="en-US" sz="2500" kern="1200" dirty="0"/>
        </a:p>
      </dsp:txBody>
      <dsp:txXfrm rot="10800000">
        <a:off x="3280036" y="1196733"/>
        <a:ext cx="3151408" cy="1196733"/>
      </dsp:txXfrm>
    </dsp:sp>
    <dsp:sp modelId="{2365BC4B-5068-7240-8F4E-8FF04AA6CDDF}">
      <dsp:nvSpPr>
        <dsp:cNvPr id="0" name=""/>
        <dsp:cNvSpPr/>
      </dsp:nvSpPr>
      <dsp:spPr>
        <a:xfrm>
          <a:off x="1093345" y="1196733"/>
          <a:ext cx="2186691"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Knowledge</a:t>
          </a:r>
          <a:endParaRPr lang="en-US" sz="2100" kern="1200" dirty="0"/>
        </a:p>
      </dsp:txBody>
      <dsp:txXfrm>
        <a:off x="1476016" y="1196733"/>
        <a:ext cx="1421349" cy="1196733"/>
      </dsp:txXfrm>
    </dsp:sp>
    <dsp:sp modelId="{16ECA19A-E43D-BB4A-B5C6-FAAB90EDEC3E}">
      <dsp:nvSpPr>
        <dsp:cNvPr id="0" name=""/>
        <dsp:cNvSpPr/>
      </dsp:nvSpPr>
      <dsp:spPr>
        <a:xfrm rot="10800000">
          <a:off x="3280036" y="2393466"/>
          <a:ext cx="3151408"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Physical Models, schemas</a:t>
          </a:r>
          <a:endParaRPr lang="en-US" sz="2500" kern="1200" dirty="0"/>
        </a:p>
      </dsp:txBody>
      <dsp:txXfrm rot="10800000">
        <a:off x="3826709" y="2393466"/>
        <a:ext cx="2604735" cy="1196733"/>
      </dsp:txXfrm>
    </dsp:sp>
    <dsp:sp modelId="{BCC402A1-92C7-FC44-87A3-A8A6C6C959E4}">
      <dsp:nvSpPr>
        <dsp:cNvPr id="0" name=""/>
        <dsp:cNvSpPr/>
      </dsp:nvSpPr>
      <dsp:spPr>
        <a:xfrm>
          <a:off x="546672" y="2393466"/>
          <a:ext cx="3280036"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Information</a:t>
          </a:r>
          <a:endParaRPr lang="en-US" sz="2100" kern="1200" dirty="0"/>
        </a:p>
      </dsp:txBody>
      <dsp:txXfrm>
        <a:off x="1120679" y="2393466"/>
        <a:ext cx="2132024" cy="1196733"/>
      </dsp:txXfrm>
    </dsp:sp>
    <dsp:sp modelId="{155C3B3C-85B1-9A45-B52E-085FC266EF12}">
      <dsp:nvSpPr>
        <dsp:cNvPr id="0" name=""/>
        <dsp:cNvSpPr/>
      </dsp:nvSpPr>
      <dsp:spPr>
        <a:xfrm rot="10800000">
          <a:off x="3826709" y="3590199"/>
          <a:ext cx="2604735"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Objects, instances</a:t>
          </a:r>
          <a:endParaRPr lang="en-US" sz="2500" kern="1200" dirty="0"/>
        </a:p>
      </dsp:txBody>
      <dsp:txXfrm rot="10800000">
        <a:off x="4373382" y="3590199"/>
        <a:ext cx="2058062" cy="1196733"/>
      </dsp:txXfrm>
    </dsp:sp>
    <dsp:sp modelId="{2A9380C6-BC57-F44D-8728-425C7B035B8C}">
      <dsp:nvSpPr>
        <dsp:cNvPr id="0" name=""/>
        <dsp:cNvSpPr/>
      </dsp:nvSpPr>
      <dsp:spPr>
        <a:xfrm>
          <a:off x="0" y="3590199"/>
          <a:ext cx="4373382"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Data</a:t>
          </a:r>
          <a:endParaRPr lang="en-US" sz="2100" kern="1200" dirty="0"/>
        </a:p>
      </dsp:txBody>
      <dsp:txXfrm>
        <a:off x="765341" y="3590199"/>
        <a:ext cx="2842698" cy="119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9/12/2014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29</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33</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D5D1D8">
                    <a:lumMod val="50000"/>
                  </a:srgbClr>
                </a:solidFill>
                <a:latin typeface="Century Gothic"/>
                <a:cs typeface="Century Gothic"/>
              </a:rPr>
              <a:t>#ISC2Congress</a:t>
            </a:r>
            <a:endParaRPr lang="en-US" sz="1000" dirty="0">
              <a:solidFill>
                <a:srgbClr val="D5D1D8">
                  <a:lumMod val="50000"/>
                </a:srgbClr>
              </a:solidFill>
              <a:latin typeface="Century Gothic"/>
              <a:cs typeface="Century Gothic"/>
            </a:endParaRP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Strengthening </a:t>
            </a:r>
            <a:r>
              <a:rPr lang="en-US" sz="1000" dirty="0" err="1" smtClean="0">
                <a:solidFill>
                  <a:srgbClr val="6C6173"/>
                </a:solidFill>
                <a:latin typeface="Century Gothic"/>
                <a:cs typeface="Century Gothic"/>
              </a:rPr>
              <a:t>Cybersecurity</a:t>
            </a:r>
            <a:r>
              <a:rPr lang="en-US" sz="1000" dirty="0" smtClean="0">
                <a:solidFill>
                  <a:srgbClr val="6C6173"/>
                </a:solidFill>
                <a:latin typeface="Century Gothic"/>
                <a:cs typeface="Century Gothic"/>
              </a:rPr>
              <a:t> Defenders</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9"/>
          </a:xfrm>
          <a:prstGeom prst="rect">
            <a:avLst/>
          </a:prstGeom>
        </p:spPr>
      </p:pic>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8"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54379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7.wmf"/><Relationship Id="rId13"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11" Type="http://schemas.openxmlformats.org/officeDocument/2006/relationships/image" Target="../media/image11.png"/><Relationship Id="rId5" Type="http://schemas.openxmlformats.org/officeDocument/2006/relationships/image" Target="../media/image14.wmf"/><Relationship Id="rId10" Type="http://schemas.microsoft.com/office/2007/relationships/hdphoto" Target="../media/hdphoto1.wdp"/><Relationship Id="rId4" Type="http://schemas.openxmlformats.org/officeDocument/2006/relationships/image" Target="../media/image13.jpeg"/><Relationship Id="rId9"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71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1-1 Anti-Pattern</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Faced with a tactical need to bridge any 2 data structures or systems, it is tempting to manually develop a bridge between those specific structures and technologies. This is a 1..1 mapping.</a:t>
            </a:r>
          </a:p>
          <a:p>
            <a:r>
              <a:rPr lang="en-US" dirty="0" smtClean="0"/>
              <a:t>However, when the problem is considered as an interrelated system of systems, 1..1 mappings between all endpoints is not scalable</a:t>
            </a:r>
          </a:p>
          <a:p>
            <a:pPr lvl="1"/>
            <a:r>
              <a:rPr lang="en-US" dirty="0" smtClean="0"/>
              <a:t>There are to many – hundreds to thousands of point-point mappings would be required (an N</a:t>
            </a:r>
            <a:r>
              <a:rPr lang="en-US" baseline="30000" dirty="0" smtClean="0"/>
              <a:t>2</a:t>
            </a:r>
            <a:r>
              <a:rPr lang="en-US" dirty="0" smtClean="0"/>
              <a:t> problem)</a:t>
            </a:r>
          </a:p>
          <a:p>
            <a:pPr lvl="1"/>
            <a:r>
              <a:rPr lang="en-US" dirty="0" smtClean="0"/>
              <a:t>The cost and time to execute is phenomenal</a:t>
            </a:r>
          </a:p>
          <a:p>
            <a:pPr lvl="1"/>
            <a:r>
              <a:rPr lang="en-US" dirty="0" smtClean="0"/>
              <a:t>Emergency integration of a new schema is impractical</a:t>
            </a:r>
          </a:p>
          <a:p>
            <a:pPr lvl="1"/>
            <a:r>
              <a:rPr lang="en-US" dirty="0" smtClean="0"/>
              <a:t>Different interpretations in each mapping make the end result error prone and unreliable</a:t>
            </a:r>
          </a:p>
          <a:p>
            <a:pPr lvl="1"/>
            <a:r>
              <a:rPr lang="en-US" dirty="0" smtClean="0"/>
              <a:t>As schema change or are used differently the set of mappings is not maintainable</a:t>
            </a:r>
          </a:p>
          <a:p>
            <a:pPr lvl="1"/>
            <a:r>
              <a:rPr lang="en-US" dirty="0" smtClean="0"/>
              <a:t>Introduction of new technologies becomes impractical – stifling change</a:t>
            </a:r>
          </a:p>
          <a:p>
            <a:endParaRPr lang="en-US" dirty="0"/>
          </a:p>
        </p:txBody>
      </p:sp>
    </p:spTree>
    <p:extLst>
      <p:ext uri="{BB962C8B-B14F-4D97-AF65-F5344CB8AC3E}">
        <p14:creationId xmlns:p14="http://schemas.microsoft.com/office/powerpoint/2010/main" val="1219383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902970" y="5456338"/>
            <a:ext cx="7644209" cy="369332"/>
          </a:xfrm>
          <a:prstGeom prst="rect">
            <a:avLst/>
          </a:prstGeom>
          <a:noFill/>
        </p:spPr>
        <p:txBody>
          <a:bodyPr wrap="none" rtlCol="0">
            <a:spAutoFit/>
          </a:bodyPr>
          <a:lstStyle/>
          <a:p>
            <a:r>
              <a:rPr lang="en-US" dirty="0" smtClean="0"/>
              <a:t>An integrating framework that helps us deal with all aspects of a risk or incident</a:t>
            </a:r>
            <a:endParaRPr lang="en-US" dirty="0"/>
          </a:p>
        </p:txBody>
      </p:sp>
      <p:sp>
        <p:nvSpPr>
          <p:cNvPr id="3" name="TextBox 2"/>
          <p:cNvSpPr txBox="1"/>
          <p:nvPr/>
        </p:nvSpPr>
        <p:spPr>
          <a:xfrm>
            <a:off x="1078691" y="5825670"/>
            <a:ext cx="7292766" cy="369332"/>
          </a:xfrm>
          <a:prstGeom prst="rect">
            <a:avLst/>
          </a:prstGeom>
          <a:noFill/>
        </p:spPr>
        <p:txBody>
          <a:bodyPr wrap="none" rtlCol="0">
            <a:spAutoFit/>
          </a:bodyPr>
          <a:lstStyle/>
          <a:p>
            <a:r>
              <a:rPr lang="en-US" dirty="0" smtClean="0"/>
              <a:t>A federation of risk and threat information sharing and analytics capabilities</a:t>
            </a:r>
            <a:endParaRPr lang="en-US" dirty="0"/>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Developments</a:t>
            </a:r>
            <a:endParaRPr lang="en-US" dirty="0"/>
          </a:p>
        </p:txBody>
      </p:sp>
      <p:sp>
        <p:nvSpPr>
          <p:cNvPr id="3" name="Content Placeholder 2"/>
          <p:cNvSpPr>
            <a:spLocks noGrp="1"/>
          </p:cNvSpPr>
          <p:nvPr>
            <p:ph sz="half" idx="1"/>
          </p:nvPr>
        </p:nvSpPr>
        <p:spPr/>
        <p:txBody>
          <a:bodyPr>
            <a:normAutofit/>
          </a:bodyPr>
          <a:lstStyle/>
          <a:p>
            <a:r>
              <a:rPr lang="en-US" dirty="0" smtClean="0"/>
              <a:t>Cyber threat models and protocols are maturing</a:t>
            </a:r>
          </a:p>
          <a:p>
            <a:pPr lvl="1"/>
            <a:r>
              <a:rPr lang="en-US" dirty="0" smtClean="0"/>
              <a:t>STIX/TAXII used for indicator of compromise (IOC) sharing and some limited modeling adjacent to the cyber domain</a:t>
            </a:r>
          </a:p>
          <a:p>
            <a:pPr lvl="1"/>
            <a:r>
              <a:rPr lang="en-US" dirty="0" smtClean="0"/>
              <a:t>Other initiatives (e.g. </a:t>
            </a:r>
            <a:r>
              <a:rPr lang="en-US" dirty="0" err="1" smtClean="0"/>
              <a:t>IODef</a:t>
            </a:r>
            <a:r>
              <a:rPr lang="en-US" dirty="0" smtClean="0"/>
              <a:t>, </a:t>
            </a:r>
            <a:r>
              <a:rPr lang="en-US" dirty="0" err="1" smtClean="0"/>
              <a:t>Yara</a:t>
            </a:r>
            <a:r>
              <a:rPr lang="en-US" dirty="0" smtClean="0"/>
              <a:t>, Snort, etc.) are getting beyond their traditional boundaries</a:t>
            </a:r>
          </a:p>
          <a:p>
            <a:r>
              <a:rPr lang="en-US" dirty="0" smtClean="0"/>
              <a:t>Other domains need better shared situational awareness</a:t>
            </a:r>
          </a:p>
          <a:p>
            <a:pPr lvl="1"/>
            <a:r>
              <a:rPr lang="en-US" dirty="0" smtClean="0"/>
              <a:t>Emergency management (corporate and governmental)</a:t>
            </a:r>
          </a:p>
          <a:p>
            <a:pPr lvl="1"/>
            <a:r>
              <a:rPr lang="en-US" dirty="0" smtClean="0"/>
              <a:t>Software development processes</a:t>
            </a:r>
          </a:p>
          <a:p>
            <a:pPr lvl="1"/>
            <a:r>
              <a:rPr lang="en-US" dirty="0" smtClean="0"/>
              <a:t>Interactions with law enforcement</a:t>
            </a:r>
          </a:p>
          <a:p>
            <a:pPr lvl="1"/>
            <a:endParaRPr lang="en-US" dirty="0"/>
          </a:p>
        </p:txBody>
      </p:sp>
    </p:spTree>
    <p:extLst>
      <p:ext uri="{BB962C8B-B14F-4D97-AF65-F5344CB8AC3E}">
        <p14:creationId xmlns:p14="http://schemas.microsoft.com/office/powerpoint/2010/main" val="4001079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dirty="0" smtClean="0"/>
              <a:t>The operational risk/threat RFP has been issued by the Object Management Group</a:t>
            </a:r>
          </a:p>
          <a:p>
            <a:pPr lvl="1"/>
            <a:r>
              <a:rPr lang="en-US" dirty="0"/>
              <a:t>http://</a:t>
            </a:r>
            <a:r>
              <a:rPr lang="en-US" dirty="0" smtClean="0"/>
              <a:t>www.omg.org/cgi-bin/doc.cgi?sysa/2014-6-17</a:t>
            </a:r>
          </a:p>
          <a:p>
            <a:r>
              <a:rPr lang="en-US" dirty="0" smtClean="0"/>
              <a:t>While there may be multiple submissions to an RFP, the submission team is currently unified and has a working site</a:t>
            </a:r>
          </a:p>
          <a:p>
            <a:pPr lvl="1"/>
            <a:r>
              <a:rPr lang="en-US" dirty="0"/>
              <a:t>https://github.com/omg-threat-modeling/phase1</a:t>
            </a:r>
            <a:r>
              <a:rPr lang="en-US" dirty="0" smtClean="0"/>
              <a:t>/</a:t>
            </a:r>
          </a:p>
          <a:p>
            <a:r>
              <a:rPr lang="en-US" dirty="0" smtClean="0"/>
              <a:t>The submission team is open and invites collaborators</a:t>
            </a:r>
          </a:p>
          <a:p>
            <a:r>
              <a:rPr lang="en-US" dirty="0" smtClean="0"/>
              <a:t>The final submission is due August 2015</a:t>
            </a:r>
            <a:endParaRPr lang="en-US" dirty="0"/>
          </a:p>
        </p:txBody>
      </p:sp>
    </p:spTree>
    <p:extLst>
      <p:ext uri="{BB962C8B-B14F-4D97-AF65-F5344CB8AC3E}">
        <p14:creationId xmlns:p14="http://schemas.microsoft.com/office/powerpoint/2010/main" val="391312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existing schema</a:t>
            </a:r>
          </a:p>
          <a:p>
            <a:pPr lvl="1"/>
            <a:r>
              <a:rPr lang="en-US" dirty="0" smtClean="0"/>
              <a:t>Mapping them to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Model Requirements</a:t>
            </a:r>
            <a:endParaRPr lang="en-US" dirty="0"/>
          </a:p>
        </p:txBody>
      </p:sp>
      <p:sp>
        <p:nvSpPr>
          <p:cNvPr id="3" name="Content Placeholder 2"/>
          <p:cNvSpPr>
            <a:spLocks noGrp="1"/>
          </p:cNvSpPr>
          <p:nvPr>
            <p:ph sz="half" idx="1"/>
          </p:nvPr>
        </p:nvSpPr>
        <p:spPr/>
        <p:txBody>
          <a:bodyPr>
            <a:noAutofit/>
          </a:bodyPr>
          <a:lstStyle/>
          <a:p>
            <a:pPr lvl="1"/>
            <a:r>
              <a:rPr lang="en-GB" dirty="0"/>
              <a:t>Submissions </a:t>
            </a:r>
            <a:r>
              <a:rPr lang="en-GB" dirty="0" smtClean="0"/>
              <a:t>to the RFP shall </a:t>
            </a:r>
            <a:r>
              <a:rPr lang="en-GB" dirty="0"/>
              <a:t>define modular UML  conceptual models to specify the concepts required to represent information about operational threats and risks.</a:t>
            </a:r>
            <a:endParaRPr lang="en-US" dirty="0"/>
          </a:p>
          <a:p>
            <a:pPr lvl="1"/>
            <a:r>
              <a:rPr lang="en-GB" dirty="0"/>
              <a:t>The conceptual model shall capture the intended meaning of operational threat and  risk related concepts such that it may be used as a reference for the use of those concepts in specific exchanges and data stores. </a:t>
            </a:r>
            <a:endParaRPr lang="en-US" dirty="0"/>
          </a:p>
          <a:p>
            <a:pPr lvl="1"/>
            <a:r>
              <a:rPr lang="en-GB" dirty="0"/>
              <a:t>The conceptual model shall  not assume any particular technology, domain, representation, structure of information or schema. It shall be a model of the concepts representing real-world entities, not of a specific data representation</a:t>
            </a:r>
            <a:r>
              <a:rPr lang="en-GB" dirty="0" smtClean="0"/>
              <a:t>.</a:t>
            </a:r>
            <a:endParaRPr lang="en-US" dirty="0"/>
          </a:p>
        </p:txBody>
      </p:sp>
    </p:spTree>
    <p:extLst>
      <p:ext uri="{BB962C8B-B14F-4D97-AF65-F5344CB8AC3E}">
        <p14:creationId xmlns:p14="http://schemas.microsoft.com/office/powerpoint/2010/main" val="1753544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Clarifying “Operational”</a:t>
            </a:r>
          </a:p>
        </p:txBody>
      </p:sp>
      <p:sp>
        <p:nvSpPr>
          <p:cNvPr id="3" name="Content Placeholder 2"/>
          <p:cNvSpPr>
            <a:spLocks noGrp="1"/>
          </p:cNvSpPr>
          <p:nvPr>
            <p:ph sz="half" idx="1"/>
          </p:nvPr>
        </p:nvSpPr>
        <p:spPr/>
        <p:txBody>
          <a:bodyPr/>
          <a:lstStyle/>
          <a:p>
            <a:r>
              <a:rPr lang="en-US" sz="2000" b="1" dirty="0"/>
              <a:t>Operational Threat</a:t>
            </a:r>
            <a:r>
              <a:rPr lang="en-US" sz="2000"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sz="2000" b="1" dirty="0"/>
              <a:t>Operational Risk</a:t>
            </a:r>
            <a:r>
              <a:rPr lang="en-US" sz="2000" dirty="0"/>
              <a:t>: </a:t>
            </a:r>
            <a:r>
              <a:rPr lang="en-GB" sz="2000"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sz="2000" dirty="0"/>
          </a:p>
          <a:p>
            <a:endParaRPr lang="en-US" sz="2000" dirty="0"/>
          </a:p>
        </p:txBody>
      </p:sp>
    </p:spTree>
    <p:extLst>
      <p:ext uri="{BB962C8B-B14F-4D97-AF65-F5344CB8AC3E}">
        <p14:creationId xmlns:p14="http://schemas.microsoft.com/office/powerpoint/2010/main" val="203325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a:t>Advances in Threat and Risk Modeling</a:t>
            </a:r>
          </a:p>
        </p:txBody>
      </p:sp>
      <p:sp>
        <p:nvSpPr>
          <p:cNvPr id="3" name="Text Placeholder 2"/>
          <p:cNvSpPr>
            <a:spLocks noGrp="1"/>
          </p:cNvSpPr>
          <p:nvPr>
            <p:ph type="body" idx="10"/>
          </p:nvPr>
        </p:nvSpPr>
        <p:spPr>
          <a:xfrm>
            <a:off x="685800" y="2921352"/>
            <a:ext cx="7772400" cy="810493"/>
          </a:xfrm>
        </p:spPr>
        <p:txBody>
          <a:bodyPr/>
          <a:lstStyle/>
          <a:p>
            <a:r>
              <a:rPr lang="en-US" dirty="0" smtClean="0"/>
              <a:t>Gerald Beuchelt</a:t>
            </a:r>
          </a:p>
          <a:p>
            <a:r>
              <a:rPr lang="en-US" dirty="0" smtClean="0"/>
              <a:t>Cory </a:t>
            </a:r>
            <a:r>
              <a:rPr lang="en-US" dirty="0" err="1" smtClean="0"/>
              <a:t>Casanave</a:t>
            </a:r>
            <a:endParaRPr lang="en-US" dirty="0"/>
          </a:p>
        </p:txBody>
      </p:sp>
    </p:spTree>
    <p:extLst>
      <p:ext uri="{BB962C8B-B14F-4D97-AF65-F5344CB8AC3E}">
        <p14:creationId xmlns:p14="http://schemas.microsoft.com/office/powerpoint/2010/main" val="2616257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Classes of Threat/Risks in scope</a:t>
            </a:r>
            <a:endParaRPr lang="en-US" dirty="0"/>
          </a:p>
        </p:txBody>
      </p:sp>
      <p:sp>
        <p:nvSpPr>
          <p:cNvPr id="3" name="Content Placeholder 2"/>
          <p:cNvSpPr>
            <a:spLocks noGrp="1"/>
          </p:cNvSpPr>
          <p:nvPr>
            <p:ph sz="half" idx="1"/>
          </p:nvPr>
        </p:nvSpPr>
        <p:spPr/>
        <p:txBody>
          <a:bodyPr>
            <a:normAutofit/>
          </a:bodyPr>
          <a:lstStyle/>
          <a:p>
            <a:pPr lvl="1"/>
            <a:r>
              <a:rPr lang="en-US" dirty="0"/>
              <a:t>Cyber/information and communication systems and assets</a:t>
            </a:r>
            <a:endParaRPr lang="en-US" sz="2400" dirty="0"/>
          </a:p>
          <a:p>
            <a:pPr lvl="1"/>
            <a:r>
              <a:rPr lang="en-US" dirty="0"/>
              <a:t>Physical systems and assets, including embedded and manufacturing</a:t>
            </a:r>
            <a:endParaRPr lang="en-US" sz="2400" dirty="0"/>
          </a:p>
          <a:p>
            <a:pPr lvl="1"/>
            <a:r>
              <a:rPr lang="en-US" dirty="0"/>
              <a:t>Electromagnetic spectrum assets  (E.g. interference with wireless systems or radio)</a:t>
            </a:r>
            <a:endParaRPr lang="en-US" sz="2400" dirty="0"/>
          </a:p>
          <a:p>
            <a:pPr lvl="1"/>
            <a:r>
              <a:rPr lang="en-US" dirty="0"/>
              <a:t>Industrial control systems</a:t>
            </a:r>
            <a:endParaRPr lang="en-US" sz="2400" dirty="0"/>
          </a:p>
          <a:p>
            <a:endParaRPr lang="en-US" dirty="0"/>
          </a:p>
        </p:txBody>
      </p:sp>
    </p:spTree>
    <p:extLst>
      <p:ext uri="{BB962C8B-B14F-4D97-AF65-F5344CB8AC3E}">
        <p14:creationId xmlns:p14="http://schemas.microsoft.com/office/powerpoint/2010/main" val="2956012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889" y="780822"/>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2922644" y="1604561"/>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12951" y="1604562"/>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07685" y="2974843"/>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01424" y="1881430"/>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14421" y="4959670"/>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737195" y="2782867"/>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679046" y="2976161"/>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922643" y="1192692"/>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352230" y="1191684"/>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268225" y="2419667"/>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01889" y="3408716"/>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899510" y="2022855"/>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04804" y="1608482"/>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04803" y="4969370"/>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017768" y="4395444"/>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04732" y="5279514"/>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04733" y="4764776"/>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04733" y="5788033"/>
            <a:ext cx="2318394" cy="53262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037031" y="4395444"/>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Team has formed and has resources from both industry and government sources with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 has been developed</a:t>
            </a:r>
          </a:p>
          <a:p>
            <a:r>
              <a:rPr lang="en-US" sz="2000" dirty="0" smtClean="0"/>
              <a:t>Mechanisms for UML based mapping are in prototype</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Methodology</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Relationship to DIKW Model</a:t>
            </a:r>
            <a:endParaRPr lang="en-US" dirty="0"/>
          </a:p>
        </p:txBody>
      </p:sp>
      <p:graphicFrame>
        <p:nvGraphicFramePr>
          <p:cNvPr id="6" name="Diagram 5"/>
          <p:cNvGraphicFramePr/>
          <p:nvPr>
            <p:extLst>
              <p:ext uri="{D42A27DB-BD31-4B8C-83A1-F6EECF244321}">
                <p14:modId xmlns:p14="http://schemas.microsoft.com/office/powerpoint/2010/main" val="2558511209"/>
              </p:ext>
            </p:extLst>
          </p:nvPr>
        </p:nvGraphicFramePr>
        <p:xfrm>
          <a:off x="644269" y="1417638"/>
          <a:ext cx="6431445" cy="4786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57200" y="1417638"/>
            <a:ext cx="1843756" cy="1477328"/>
          </a:xfrm>
          <a:prstGeom prst="rect">
            <a:avLst/>
          </a:prstGeom>
          <a:noFill/>
        </p:spPr>
        <p:txBody>
          <a:bodyPr wrap="square" rtlCol="0">
            <a:spAutoFit/>
          </a:bodyPr>
          <a:lstStyle/>
          <a:p>
            <a:r>
              <a:rPr lang="en-US" dirty="0" smtClean="0"/>
              <a:t>Based on C. </a:t>
            </a:r>
            <a:r>
              <a:rPr lang="en-US" dirty="0" err="1" smtClean="0"/>
              <a:t>Zins</a:t>
            </a:r>
            <a:r>
              <a:rPr lang="en-US" dirty="0" smtClean="0"/>
              <a:t> definitions, </a:t>
            </a:r>
            <a:r>
              <a:rPr lang="fi-FI" dirty="0" smtClean="0"/>
              <a:t>DOI: 10.1002/asi.20508</a:t>
            </a:r>
            <a:endParaRPr lang="en-US" dirty="0" smtClean="0"/>
          </a:p>
          <a:p>
            <a:endParaRPr lang="en-US" dirty="0"/>
          </a:p>
        </p:txBody>
      </p:sp>
      <p:sp>
        <p:nvSpPr>
          <p:cNvPr id="3" name="Right Brace 2"/>
          <p:cNvSpPr/>
          <p:nvPr/>
        </p:nvSpPr>
        <p:spPr>
          <a:xfrm>
            <a:off x="7329714" y="3011714"/>
            <a:ext cx="181429" cy="3192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329714" y="1417637"/>
            <a:ext cx="181429" cy="147732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 name="TextBox 3"/>
          <p:cNvSpPr txBox="1"/>
          <p:nvPr/>
        </p:nvSpPr>
        <p:spPr>
          <a:xfrm>
            <a:off x="7607906" y="1838480"/>
            <a:ext cx="1320005" cy="646331"/>
          </a:xfrm>
          <a:prstGeom prst="rect">
            <a:avLst/>
          </a:prstGeom>
          <a:noFill/>
        </p:spPr>
        <p:txBody>
          <a:bodyPr wrap="none" rtlCol="0">
            <a:spAutoFit/>
          </a:bodyPr>
          <a:lstStyle/>
          <a:p>
            <a:r>
              <a:rPr lang="en-US" dirty="0" smtClean="0"/>
              <a:t>Predictive</a:t>
            </a:r>
          </a:p>
          <a:p>
            <a:r>
              <a:rPr lang="en-US" dirty="0" smtClean="0"/>
              <a:t>Capabilities</a:t>
            </a:r>
            <a:endParaRPr lang="en-US" dirty="0"/>
          </a:p>
        </p:txBody>
      </p:sp>
      <p:sp>
        <p:nvSpPr>
          <p:cNvPr id="9" name="TextBox 8"/>
          <p:cNvSpPr txBox="1"/>
          <p:nvPr/>
        </p:nvSpPr>
        <p:spPr>
          <a:xfrm>
            <a:off x="7607906" y="4301070"/>
            <a:ext cx="1320005" cy="646331"/>
          </a:xfrm>
          <a:prstGeom prst="rect">
            <a:avLst/>
          </a:prstGeom>
          <a:noFill/>
        </p:spPr>
        <p:txBody>
          <a:bodyPr wrap="none" rtlCol="0">
            <a:spAutoFit/>
          </a:bodyPr>
          <a:lstStyle/>
          <a:p>
            <a:r>
              <a:rPr lang="en-US" dirty="0" smtClean="0"/>
              <a:t>Descriptive</a:t>
            </a:r>
          </a:p>
          <a:p>
            <a:r>
              <a:rPr lang="en-US" dirty="0" smtClean="0"/>
              <a:t>Capabilities</a:t>
            </a:r>
            <a:endParaRPr lang="en-US" dirty="0"/>
          </a:p>
        </p:txBody>
      </p:sp>
    </p:spTree>
    <p:extLst>
      <p:ext uri="{BB962C8B-B14F-4D97-AF65-F5344CB8AC3E}">
        <p14:creationId xmlns:p14="http://schemas.microsoft.com/office/powerpoint/2010/main" val="2999519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2485" y="261587"/>
            <a:ext cx="8016240" cy="951569"/>
          </a:xfrm>
        </p:spPr>
        <p:txBody>
          <a:bodyPr>
            <a:normAutofit fontScale="90000"/>
          </a:bodyPr>
          <a:lstStyle/>
          <a:p>
            <a:r>
              <a:rPr lang="en-US" dirty="0" smtClean="0"/>
              <a:t>Pivoting Through a Conceptual Model</a:t>
            </a:r>
            <a:endParaRPr lang="en-US" dirty="0"/>
          </a:p>
        </p:txBody>
      </p:sp>
      <p:sp>
        <p:nvSpPr>
          <p:cNvPr id="7" name="Content Placeholder 6"/>
          <p:cNvSpPr>
            <a:spLocks noGrp="1"/>
          </p:cNvSpPr>
          <p:nvPr>
            <p:ph sz="half" idx="1"/>
          </p:nvPr>
        </p:nvSpPr>
        <p:spPr>
          <a:xfrm>
            <a:off x="457200" y="1453931"/>
            <a:ext cx="3831492" cy="4499830"/>
          </a:xfrm>
          <a:prstGeom prst="rect">
            <a:avLst/>
          </a:prstGeom>
        </p:spPr>
        <p:txBody>
          <a:bodyPr>
            <a:normAutofit fontScale="55000" lnSpcReduction="20000"/>
          </a:bodyPr>
          <a:lstStyle/>
          <a:p>
            <a:pPr marL="295275" indent="-295275"/>
            <a:r>
              <a:rPr lang="en-US" dirty="0" smtClean="0"/>
              <a:t>Data representations (Schema &amp; Instances)</a:t>
            </a:r>
          </a:p>
          <a:p>
            <a:pPr>
              <a:buFont typeface="Arial" panose="020B0604020202020204" pitchFamily="34" charset="0"/>
              <a:buChar char="•"/>
            </a:pPr>
            <a:r>
              <a:rPr lang="en-US" dirty="0" smtClean="0"/>
              <a:t>Model data for a purpose using a technology</a:t>
            </a:r>
          </a:p>
          <a:p>
            <a:pPr>
              <a:buFont typeface="Arial" panose="020B0604020202020204" pitchFamily="34" charset="0"/>
              <a:buChar char="•"/>
            </a:pPr>
            <a:r>
              <a:rPr lang="en-US" dirty="0" smtClean="0"/>
              <a:t>“Instances” are data structures (e.g. SQL tables or XML documents) – “facts” about the things in the world from some perspective</a:t>
            </a:r>
          </a:p>
          <a:p>
            <a:r>
              <a:rPr lang="en-US" dirty="0"/>
              <a:t>C</a:t>
            </a:r>
            <a:r>
              <a:rPr lang="en-US" dirty="0" smtClean="0"/>
              <a:t>onceptual Domain Models (CDM)</a:t>
            </a:r>
          </a:p>
          <a:p>
            <a:pPr>
              <a:buFont typeface="Arial" panose="020B0604020202020204" pitchFamily="34" charset="0"/>
              <a:buChar char="•"/>
            </a:pPr>
            <a:r>
              <a:rPr lang="en-US" dirty="0" smtClean="0"/>
              <a:t>A conception of the world by a group of stakeholders – less purpose specific</a:t>
            </a:r>
          </a:p>
          <a:p>
            <a:pPr>
              <a:buFont typeface="Arial" panose="020B0604020202020204" pitchFamily="34" charset="0"/>
              <a:buChar char="•"/>
            </a:pPr>
            <a:r>
              <a:rPr lang="en-US" dirty="0" smtClean="0"/>
              <a:t>“Instances” are things in the world – so can’t be in models</a:t>
            </a:r>
          </a:p>
          <a:p>
            <a:r>
              <a:rPr lang="en-US" dirty="0" smtClean="0"/>
              <a:t>Using abstraction, we can have multiple </a:t>
            </a:r>
            <a:r>
              <a:rPr lang="en-US" dirty="0" smtClean="0">
                <a:solidFill>
                  <a:srgbClr val="FF0000"/>
                </a:solidFill>
              </a:rPr>
              <a:t>representations</a:t>
            </a:r>
            <a:r>
              <a:rPr lang="en-US" dirty="0" smtClean="0"/>
              <a:t> of facts about the world in different data structures and technologies</a:t>
            </a:r>
          </a:p>
          <a:p>
            <a:r>
              <a:rPr lang="en-US" dirty="0" smtClean="0">
                <a:solidFill>
                  <a:srgbClr val="FF0000"/>
                </a:solidFill>
              </a:rPr>
              <a:t>Rules</a:t>
            </a:r>
            <a:r>
              <a:rPr lang="en-US" dirty="0" smtClean="0"/>
              <a:t> define how domain concepts can be represented in a particular form – rules can be simple and generic or heavyweight and specific, depending on the representation.</a:t>
            </a:r>
          </a:p>
          <a:p>
            <a:endParaRPr lang="en-US" dirty="0"/>
          </a:p>
        </p:txBody>
      </p:sp>
      <p:sp>
        <p:nvSpPr>
          <p:cNvPr id="3" name="Date Placeholder 2"/>
          <p:cNvSpPr>
            <a:spLocks noGrp="1"/>
          </p:cNvSpPr>
          <p:nvPr>
            <p:ph type="dt" sz="half" idx="4294967295"/>
          </p:nvPr>
        </p:nvSpPr>
        <p:spPr>
          <a:xfrm>
            <a:off x="0" y="6543675"/>
            <a:ext cx="1466850" cy="247650"/>
          </a:xfrm>
          <a:prstGeom prst="rect">
            <a:avLst/>
          </a:prstGeom>
        </p:spPr>
        <p:txBody>
          <a:bodyPr/>
          <a:lstStyle/>
          <a:p>
            <a:r>
              <a:rPr lang="en-US" dirty="0" smtClean="0"/>
              <a:t>3/2014</a:t>
            </a:r>
            <a:endParaRPr lang="en-US" dirty="0"/>
          </a:p>
        </p:txBody>
      </p:sp>
      <p:sp>
        <p:nvSpPr>
          <p:cNvPr id="4" name="Slide Number Placeholder 3"/>
          <p:cNvSpPr>
            <a:spLocks noGrp="1"/>
          </p:cNvSpPr>
          <p:nvPr>
            <p:ph type="sldNum" sz="quarter" idx="4294967295"/>
          </p:nvPr>
        </p:nvSpPr>
        <p:spPr>
          <a:xfrm>
            <a:off x="8267700" y="6543675"/>
            <a:ext cx="876300" cy="247650"/>
          </a:xfrm>
          <a:prstGeom prst="rect">
            <a:avLst/>
          </a:prstGeom>
        </p:spPr>
        <p:txBody>
          <a:bodyPr/>
          <a:lstStyle/>
          <a:p>
            <a:fld id="{987D7693-E132-40A2-A808-4CF056E677D9}" type="slidenum">
              <a:rPr lang="en-US" smtClean="0"/>
              <a:t>26</a:t>
            </a:fld>
            <a:endParaRPr lang="en-US" dirty="0"/>
          </a:p>
        </p:txBody>
      </p:sp>
      <p:sp>
        <p:nvSpPr>
          <p:cNvPr id="5" name="Footer Placeholder 4"/>
          <p:cNvSpPr>
            <a:spLocks noGrp="1"/>
          </p:cNvSpPr>
          <p:nvPr>
            <p:ph type="ftr" sz="quarter" idx="4294967295"/>
          </p:nvPr>
        </p:nvSpPr>
        <p:spPr>
          <a:xfrm>
            <a:off x="0" y="6543675"/>
            <a:ext cx="4086225" cy="247650"/>
          </a:xfrm>
          <a:prstGeom prst="rect">
            <a:avLst/>
          </a:prstGeom>
        </p:spPr>
        <p:txBody>
          <a:bodyPr>
            <a:normAutofit fontScale="40000" lnSpcReduction="20000"/>
          </a:bodyPr>
          <a:lstStyle/>
          <a:p>
            <a:r>
              <a:rPr lang="en-US" dirty="0" smtClean="0"/>
              <a:t>Copyright (c) 2012-2014 Data Access Technologies, Inc. as Model Driven Solutions</a:t>
            </a:r>
            <a:endParaRPr lang="en-US" dirty="0"/>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“Source”</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
        <p:nvSpPr>
          <p:cNvPr id="12" name="Flowchart: Alternate Process 11"/>
          <p:cNvSpPr/>
          <p:nvPr/>
        </p:nvSpPr>
        <p:spPr>
          <a:xfrm>
            <a:off x="4691876" y="4456771"/>
            <a:ext cx="3845312" cy="1524000"/>
          </a:xfrm>
          <a:prstGeom prst="flowChartAlternateProcess">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Conceptual Domain Models</a:t>
            </a:r>
          </a:p>
          <a:p>
            <a:pPr algn="ctr"/>
            <a:r>
              <a:rPr lang="en-US" dirty="0" smtClean="0">
                <a:solidFill>
                  <a:schemeClr val="bg2">
                    <a:lumMod val="25000"/>
                  </a:schemeClr>
                </a:solidFill>
              </a:rPr>
              <a:t>(Models of the world)</a:t>
            </a:r>
            <a:endParaRPr lang="en-US" dirty="0">
              <a:solidFill>
                <a:schemeClr val="bg2">
                  <a:lumMod val="25000"/>
                </a:schemeClr>
              </a:solidFill>
            </a:endParaRP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Represent</a:t>
            </a:r>
            <a:endParaRPr lang="en-US" dirty="0"/>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Rules</a:t>
            </a:r>
            <a:endParaRPr lang="en-US" dirty="0"/>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“Target”</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Tree>
    <p:extLst>
      <p:ext uri="{BB962C8B-B14F-4D97-AF65-F5344CB8AC3E}">
        <p14:creationId xmlns:p14="http://schemas.microsoft.com/office/powerpoint/2010/main" val="1153608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Threat actors are not not only actors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397"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useful 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Landscape of threats to information systems and corporate assets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are a better way to characterize actors</a:t>
            </a:r>
          </a:p>
          <a:p>
            <a:pPr lvl="1"/>
            <a:r>
              <a:rPr lang="en-US" dirty="0" smtClean="0"/>
              <a:t>Capabilities may include offensive, defensive, and other abilities</a:t>
            </a:r>
          </a:p>
          <a:p>
            <a:pPr lvl="1"/>
            <a:r>
              <a:rPr lang="en-US" dirty="0" smtClean="0"/>
              <a:t>Actors can leverage capabilities in executing plans</a:t>
            </a:r>
            <a:endParaRPr lang="en-US" dirty="0"/>
          </a:p>
        </p:txBody>
      </p:sp>
    </p:spTree>
    <p:extLst>
      <p:ext uri="{BB962C8B-B14F-4D97-AF65-F5344CB8AC3E}">
        <p14:creationId xmlns:p14="http://schemas.microsoft.com/office/powerpoint/2010/main" val="356770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a:t>Compromise 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520285">
            <a:off x="1496411" y="3327179"/>
            <a:ext cx="2015952"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536" y="1649413"/>
            <a:ext cx="910222" cy="138700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1112181" y="3612184"/>
            <a:ext cx="40634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5193982" y="5236525"/>
            <a:ext cx="126873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308" y="4509515"/>
            <a:ext cx="920750" cy="633413"/>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30"/>
          <p:cNvSpPr/>
          <p:nvPr/>
        </p:nvSpPr>
        <p:spPr>
          <a:xfrm rot="4303907">
            <a:off x="6598393" y="3809702"/>
            <a:ext cx="818365"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347585" y="177609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pic>
        <p:nvPicPr>
          <p:cNvPr id="2052" name="Picture 4" descr="C:\Users\Cory\AppData\Local\Microsoft\Windows\Temporary Internet Files\Content.IE5\ER8PH0AL\MP900202201[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8279" y="1117994"/>
            <a:ext cx="1047875" cy="705406"/>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Document 9"/>
          <p:cNvSpPr/>
          <p:nvPr/>
        </p:nvSpPr>
        <p:spPr>
          <a:xfrm>
            <a:off x="3347162" y="3617974"/>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Intelligence</a:t>
            </a:r>
            <a:endParaRPr lang="en-US" sz="1600" dirty="0">
              <a:solidFill>
                <a:schemeClr val="tx1"/>
              </a:solidFill>
            </a:endParaRPr>
          </a:p>
          <a:p>
            <a:pPr algn="ctr"/>
            <a:r>
              <a:rPr lang="en-US" sz="1600" dirty="0" smtClean="0">
                <a:solidFill>
                  <a:schemeClr val="tx1"/>
                </a:solidFill>
              </a:rPr>
              <a:t>Report</a:t>
            </a:r>
            <a:endParaRPr lang="en-US" sz="16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5139327" y="5686117"/>
            <a:ext cx="1407322"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326" y="4963546"/>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sp>
        <p:nvSpPr>
          <p:cNvPr id="35" name="Right Arrow 34"/>
          <p:cNvSpPr/>
          <p:nvPr/>
        </p:nvSpPr>
        <p:spPr>
          <a:xfrm rot="1495978">
            <a:off x="2327619" y="1600378"/>
            <a:ext cx="1154458"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5894" b="100000" l="7450" r="91550"/>
                    </a14:imgEffect>
                  </a14:imgLayer>
                </a14:imgProps>
              </a:ext>
            </a:extLst>
          </a:blip>
          <a:stretch>
            <a:fillRect/>
          </a:stretch>
        </p:blipFill>
        <p:spPr>
          <a:xfrm>
            <a:off x="221704" y="798609"/>
            <a:ext cx="1523782" cy="1202264"/>
          </a:xfrm>
          <a:prstGeom prst="rect">
            <a:avLst/>
          </a:prstGeom>
        </p:spPr>
      </p:pic>
      <p:pic>
        <p:nvPicPr>
          <p:cNvPr id="36" name="Picture 35"/>
          <p:cNvPicPr>
            <a:picLocks noChangeAspect="1"/>
          </p:cNvPicPr>
          <p:nvPr/>
        </p:nvPicPr>
        <p:blipFill>
          <a:blip r:embed="rId11"/>
          <a:stretch>
            <a:fillRect/>
          </a:stretch>
        </p:blipFill>
        <p:spPr>
          <a:xfrm>
            <a:off x="3538092" y="1023103"/>
            <a:ext cx="826620" cy="826620"/>
          </a:xfrm>
          <a:prstGeom prst="rect">
            <a:avLst/>
          </a:prstGeom>
        </p:spPr>
      </p:pic>
      <p:pic>
        <p:nvPicPr>
          <p:cNvPr id="4" name="Picture 3"/>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venerable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35</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605586"/>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Mapping fragment</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1185863"/>
            <a:ext cx="7867650"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772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43" y="1076323"/>
            <a:ext cx="7951526" cy="50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a:t>
            </a:r>
            <a:r>
              <a:rPr lang="en-US" dirty="0" smtClean="0"/>
              <a:t>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t>IncidentType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&gt;Intrusion into enterprise network&lt;/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t>Canary </a:t>
            </a:r>
            <a:r>
              <a:rPr lang="en-US" sz="1200" b="1" dirty="0"/>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Instances</a:t>
            </a:r>
            <a:endParaRPr lang="en-US" dirty="0"/>
          </a:p>
        </p:txBody>
      </p:sp>
    </p:spTree>
    <p:extLst>
      <p:ext uri="{BB962C8B-B14F-4D97-AF65-F5344CB8AC3E}">
        <p14:creationId xmlns:p14="http://schemas.microsoft.com/office/powerpoint/2010/main" val="2440739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Data</a:t>
            </a:r>
            <a:endParaRPr lang="en-US" dirty="0"/>
          </a:p>
        </p:txBody>
      </p:sp>
    </p:spTree>
    <p:extLst>
      <p:ext uri="{BB962C8B-B14F-4D97-AF65-F5344CB8AC3E}">
        <p14:creationId xmlns:p14="http://schemas.microsoft.com/office/powerpoint/2010/main" val="5412312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453931"/>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 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 can add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a:p>
        </p:txBody>
      </p:sp>
      <p:sp>
        <p:nvSpPr>
          <p:cNvPr id="3" name="Title 2"/>
          <p:cNvSpPr>
            <a:spLocks noGrp="1"/>
          </p:cNvSpPr>
          <p:nvPr>
            <p:ph type="title" idx="4294967295"/>
          </p:nvPr>
        </p:nvSpPr>
        <p:spPr>
          <a:xfrm>
            <a:off x="1371600" y="4406900"/>
            <a:ext cx="7772400" cy="1362075"/>
          </a:xfrm>
          <a:prstGeom prst="rect">
            <a:avLst/>
          </a:prstGeom>
        </p:spPr>
        <p:txBody>
          <a:bodyPr/>
          <a:lstStyle/>
          <a:p>
            <a:r>
              <a:rPr lang="en-US" dirty="0" smtClean="0"/>
              <a:t>Dumpster/Backup</a:t>
            </a:r>
            <a:endParaRPr lang="en-US" dirty="0"/>
          </a:p>
        </p:txBody>
      </p:sp>
    </p:spTree>
    <p:extLst>
      <p:ext uri="{BB962C8B-B14F-4D97-AF65-F5344CB8AC3E}">
        <p14:creationId xmlns:p14="http://schemas.microsoft.com/office/powerpoint/2010/main" val="55412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PIM</a:t>
              </a:r>
              <a:endParaRPr lang="en-US" sz="1700" kern="1200" dirty="0"/>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XML</a:t>
              </a:r>
              <a:endParaRPr lang="en-US" sz="1700" kern="1200" dirty="0"/>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JSON</a:t>
              </a:r>
              <a:endParaRPr lang="en-US" sz="1700" kern="1200" dirty="0"/>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(model)</a:t>
              </a:r>
              <a:endParaRPr lang="en-US" sz="1700" kern="1200" dirty="0"/>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(protocol)</a:t>
              </a:r>
              <a:endParaRPr lang="en-US" sz="1700" kern="1200" dirty="0"/>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(Model)</a:t>
              </a:r>
              <a:endParaRPr lang="en-US" sz="1700" kern="1200" dirty="0"/>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XML</a:t>
              </a:r>
              <a:endParaRPr lang="en-US" sz="1700" kern="1200" dirty="0"/>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(model)</a:t>
              </a:r>
              <a:endParaRPr lang="en-US" sz="1700" kern="1200" dirty="0"/>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rules</a:t>
              </a:r>
              <a:endParaRPr lang="en-US" sz="1700" kern="1200" dirty="0"/>
            </a:p>
          </p:txBody>
        </p:sp>
      </p:grpSp>
      <p:cxnSp>
        <p:nvCxnSpPr>
          <p:cNvPr id="32" name="Straight Arrow Connector 31"/>
          <p:cNvCxnSpPr>
            <a:stCxn id="17" idx="2"/>
            <a:endCxn id="21" idx="3"/>
          </p:cNvCxnSpPr>
          <p:nvPr/>
        </p:nvCxnSpPr>
        <p:spPr>
          <a:xfrm flipH="1">
            <a:off x="2724522" y="2834756"/>
            <a:ext cx="2561238" cy="100180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17" idx="2"/>
            <a:endCxn id="14" idx="1"/>
          </p:cNvCxnSpPr>
          <p:nvPr/>
        </p:nvCxnSpPr>
        <p:spPr>
          <a:xfrm>
            <a:off x="5285760" y="2834756"/>
            <a:ext cx="264552" cy="94730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stCxn id="21" idx="3"/>
            <a:endCxn id="27" idx="0"/>
          </p:cNvCxnSpPr>
          <p:nvPr/>
        </p:nvCxnSpPr>
        <p:spPr>
          <a:xfrm>
            <a:off x="2724522" y="3836565"/>
            <a:ext cx="1510439" cy="478725"/>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a:endCxn id="27" idx="0"/>
          </p:cNvCxnSpPr>
          <p:nvPr/>
        </p:nvCxnSpPr>
        <p:spPr>
          <a:xfrm flipH="1">
            <a:off x="4234961" y="3782058"/>
            <a:ext cx="1315351" cy="53323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17" idx="2"/>
            <a:endCxn id="27" idx="0"/>
          </p:cNvCxnSpPr>
          <p:nvPr/>
        </p:nvCxnSpPr>
        <p:spPr>
          <a:xfrm flipH="1">
            <a:off x="4234961" y="2834756"/>
            <a:ext cx="1050799" cy="1480534"/>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a:stCxn id="21" idx="3"/>
            <a:endCxn id="13" idx="1"/>
          </p:cNvCxnSpPr>
          <p:nvPr/>
        </p:nvCxnSpPr>
        <p:spPr>
          <a:xfrm flipV="1">
            <a:off x="2724522" y="3782058"/>
            <a:ext cx="2825790" cy="5450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Physical Threat Model</a:t>
              </a:r>
              <a:endParaRPr lang="en-US" sz="1400" kern="1200" dirty="0"/>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PT XML (notional)</a:t>
              </a:r>
              <a:endParaRPr lang="en-US" sz="1400" kern="1200" dirty="0"/>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18" idx="2"/>
            <a:endCxn id="68" idx="2"/>
          </p:cNvCxnSpPr>
          <p:nvPr/>
        </p:nvCxnSpPr>
        <p:spPr>
          <a:xfrm flipH="1" flipV="1">
            <a:off x="3006651" y="2626369"/>
            <a:ext cx="2279109" cy="20838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8" idx="2"/>
            <a:endCxn id="21" idx="3"/>
          </p:cNvCxnSpPr>
          <p:nvPr/>
        </p:nvCxnSpPr>
        <p:spPr>
          <a:xfrm flipH="1">
            <a:off x="2724522" y="2626369"/>
            <a:ext cx="282129" cy="1210196"/>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8" name="Straight Arrow Connector 77"/>
          <p:cNvCxnSpPr>
            <a:stCxn id="69" idx="2"/>
            <a:endCxn id="27" idx="0"/>
          </p:cNvCxnSpPr>
          <p:nvPr/>
        </p:nvCxnSpPr>
        <p:spPr>
          <a:xfrm>
            <a:off x="3006651" y="2626369"/>
            <a:ext cx="1228310" cy="1688921"/>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80" name="Straight Arrow Connector 79"/>
          <p:cNvCxnSpPr>
            <a:stCxn id="69" idx="2"/>
            <a:endCxn id="13" idx="1"/>
          </p:cNvCxnSpPr>
          <p:nvPr/>
        </p:nvCxnSpPr>
        <p:spPr>
          <a:xfrm>
            <a:off x="3006651" y="2626369"/>
            <a:ext cx="2543661" cy="115568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sp>
        <p:nvSpPr>
          <p:cNvPr id="33" name="Title 3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3924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PIM</a:t>
              </a:r>
              <a:endParaRPr lang="en-US" sz="1700" kern="1200" dirty="0"/>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XML</a:t>
              </a:r>
              <a:endParaRPr lang="en-US" sz="1700" kern="1200" dirty="0"/>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JSON</a:t>
              </a:r>
              <a:endParaRPr lang="en-US" sz="1700" kern="1200" dirty="0"/>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(model)</a:t>
              </a:r>
              <a:endParaRPr lang="en-US" sz="1700" kern="1200" dirty="0"/>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(protocol)</a:t>
              </a:r>
              <a:endParaRPr lang="en-US" sz="1700" kern="1200" dirty="0"/>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(Model)</a:t>
              </a:r>
              <a:endParaRPr lang="en-US" sz="1700" kern="1200" dirty="0"/>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XML</a:t>
              </a:r>
              <a:endParaRPr lang="en-US" sz="1700" kern="1200" dirty="0"/>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(model)</a:t>
              </a:r>
              <a:endParaRPr lang="en-US" sz="1700" kern="1200" dirty="0"/>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rules</a:t>
              </a:r>
              <a:endParaRPr lang="en-US" sz="1700" kern="1200" dirty="0"/>
            </a:p>
          </p:txBody>
        </p:sp>
      </p:grpSp>
      <p:cxnSp>
        <p:nvCxnSpPr>
          <p:cNvPr id="34" name="Straight Arrow Connector 33"/>
          <p:cNvCxnSpPr>
            <a:stCxn id="17" idx="2"/>
          </p:cNvCxnSpPr>
          <p:nvPr/>
        </p:nvCxnSpPr>
        <p:spPr>
          <a:xfrm flipH="1">
            <a:off x="3809772" y="2834756"/>
            <a:ext cx="1475988" cy="47109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endCxn id="27" idx="0"/>
          </p:cNvCxnSpPr>
          <p:nvPr/>
        </p:nvCxnSpPr>
        <p:spPr>
          <a:xfrm>
            <a:off x="3809772" y="3305852"/>
            <a:ext cx="425189" cy="1009438"/>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p:cNvCxnSpPr>
          <p:nvPr/>
        </p:nvCxnSpPr>
        <p:spPr>
          <a:xfrm flipH="1" flipV="1">
            <a:off x="3809772" y="3305852"/>
            <a:ext cx="1740540" cy="47620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Physical Threat Model</a:t>
              </a:r>
              <a:endParaRPr lang="en-US" sz="1400" kern="1200" dirty="0"/>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PT XML (notional)</a:t>
              </a:r>
              <a:endParaRPr lang="en-US" sz="1400" kern="1200" dirty="0"/>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endCxn id="68" idx="2"/>
          </p:cNvCxnSpPr>
          <p:nvPr/>
        </p:nvCxnSpPr>
        <p:spPr>
          <a:xfrm flipH="1" flipV="1">
            <a:off x="3006651" y="2626369"/>
            <a:ext cx="803121" cy="67948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endCxn id="21" idx="3"/>
          </p:cNvCxnSpPr>
          <p:nvPr/>
        </p:nvCxnSpPr>
        <p:spPr>
          <a:xfrm flipH="1">
            <a:off x="2724522" y="3305852"/>
            <a:ext cx="1085250" cy="53071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sp>
        <p:nvSpPr>
          <p:cNvPr id="46" name="Oval Callout 45"/>
          <p:cNvSpPr/>
          <p:nvPr/>
        </p:nvSpPr>
        <p:spPr>
          <a:xfrm>
            <a:off x="659782" y="5459058"/>
            <a:ext cx="2569412" cy="1112853"/>
          </a:xfrm>
          <a:prstGeom prst="wedgeEllipseCallout">
            <a:avLst>
              <a:gd name="adj1" fmla="val 73845"/>
              <a:gd name="adj2" fmla="val -2372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Glue’</a:t>
            </a:r>
          </a:p>
          <a:p>
            <a:pPr algn="ctr"/>
            <a:r>
              <a:rPr lang="en-US" dirty="0" smtClean="0"/>
              <a:t>(i.e. Conceptual Threat Model)</a:t>
            </a:r>
            <a:endParaRPr lang="en-US" dirty="0"/>
          </a:p>
        </p:txBody>
      </p:sp>
      <p:sp>
        <p:nvSpPr>
          <p:cNvPr id="30" name="Title 29"/>
          <p:cNvSpPr>
            <a:spLocks noGrp="1"/>
          </p:cNvSpPr>
          <p:nvPr>
            <p:ph type="title"/>
          </p:nvPr>
        </p:nvSpPr>
        <p:spPr/>
        <p:txBody>
          <a:bodyPr/>
          <a:lstStyle/>
          <a:p>
            <a:endParaRPr lang="en-US"/>
          </a:p>
        </p:txBody>
      </p:sp>
    </p:spTree>
    <p:extLst>
      <p:ext uri="{BB962C8B-B14F-4D97-AF65-F5344CB8AC3E}">
        <p14:creationId xmlns:p14="http://schemas.microsoft.com/office/powerpoint/2010/main" val="31571543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Clarifying “Operational”</a:t>
            </a:r>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Operational Threat</a:t>
            </a:r>
            <a:r>
              <a:rPr lang="en-US"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b="1" dirty="0" smtClean="0"/>
              <a:t>Operational </a:t>
            </a:r>
            <a:r>
              <a:rPr lang="en-US" b="1" dirty="0"/>
              <a:t>Risk</a:t>
            </a:r>
            <a:r>
              <a:rPr lang="en-US" dirty="0"/>
              <a:t>: </a:t>
            </a:r>
            <a:r>
              <a:rPr lang="en-GB"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dirty="0"/>
          </a:p>
        </p:txBody>
      </p:sp>
    </p:spTree>
    <p:extLst>
      <p:ext uri="{BB962C8B-B14F-4D97-AF65-F5344CB8AC3E}">
        <p14:creationId xmlns:p14="http://schemas.microsoft.com/office/powerpoint/2010/main" val="2902214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Example Conceptual Model Fragment</a:t>
            </a:r>
            <a:endParaRPr lang="en-US" dirty="0"/>
          </a:p>
        </p:txBody>
      </p:sp>
      <p:sp>
        <p:nvSpPr>
          <p:cNvPr id="2" name="Content Placeholder 1"/>
          <p:cNvSpPr>
            <a:spLocks noGrp="1"/>
          </p:cNvSpPr>
          <p:nvPr>
            <p:ph sz="half" idx="1"/>
          </p:nvPr>
        </p:nvSpPr>
        <p:spPr/>
        <p:txBody>
          <a:bodyPr/>
          <a:lstStyle/>
          <a:p>
            <a:endParaRPr lang="en-US"/>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79" y="1503998"/>
            <a:ext cx="8718763" cy="4416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4224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Mapping Fragment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49926"/>
            <a:ext cx="8399463" cy="355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7417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942" y="862214"/>
            <a:ext cx="6058798" cy="5713588"/>
          </a:xfrm>
          <a:prstGeom prst="rect">
            <a:avLst/>
          </a:prstGeom>
        </p:spPr>
      </p:pic>
      <p:sp>
        <p:nvSpPr>
          <p:cNvPr id="2" name="Title 1"/>
          <p:cNvSpPr>
            <a:spLocks noGrp="1"/>
          </p:cNvSpPr>
          <p:nvPr>
            <p:ph type="title"/>
          </p:nvPr>
        </p:nvSpPr>
        <p:spPr/>
        <p:txBody>
          <a:bodyPr/>
          <a:lstStyle/>
          <a:p>
            <a:pPr algn="r"/>
            <a:r>
              <a:rPr lang="en-US" dirty="0" smtClean="0"/>
              <a:t>Indicator Mapping</a:t>
            </a:r>
            <a:endParaRPr lang="en-US" dirty="0"/>
          </a:p>
        </p:txBody>
      </p:sp>
      <p:sp>
        <p:nvSpPr>
          <p:cNvPr id="5" name="TextBox 4"/>
          <p:cNvSpPr txBox="1"/>
          <p:nvPr/>
        </p:nvSpPr>
        <p:spPr>
          <a:xfrm>
            <a:off x="5470734" y="1763738"/>
            <a:ext cx="2606941" cy="369332"/>
          </a:xfrm>
          <a:prstGeom prst="rect">
            <a:avLst/>
          </a:prstGeom>
          <a:noFill/>
        </p:spPr>
        <p:txBody>
          <a:bodyPr wrap="none" rtlCol="0">
            <a:spAutoFit/>
          </a:bodyPr>
          <a:lstStyle/>
          <a:p>
            <a:r>
              <a:rPr lang="en-US" dirty="0" smtClean="0"/>
              <a:t>STIX to Conceptual Model</a:t>
            </a:r>
          </a:p>
        </p:txBody>
      </p:sp>
    </p:spTree>
    <p:extLst>
      <p:ext uri="{BB962C8B-B14F-4D97-AF65-F5344CB8AC3E}">
        <p14:creationId xmlns:p14="http://schemas.microsoft.com/office/powerpoint/2010/main" val="3616764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Scenario: Corporate SAR &amp; Incident Management</a:t>
            </a:r>
            <a:endParaRPr lang="en-US" dirty="0"/>
          </a:p>
        </p:txBody>
      </p:sp>
      <p:sp>
        <p:nvSpPr>
          <p:cNvPr id="5" name="Rectangle 4"/>
          <p:cNvSpPr/>
          <p:nvPr/>
        </p:nvSpPr>
        <p:spPr>
          <a:xfrm>
            <a:off x="3481294" y="2480236"/>
            <a:ext cx="1822823" cy="1135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Corporate SOC</a:t>
            </a:r>
            <a:endParaRPr lang="en-US" dirty="0"/>
          </a:p>
        </p:txBody>
      </p:sp>
      <p:sp>
        <p:nvSpPr>
          <p:cNvPr id="6" name="Rectangle 5"/>
          <p:cNvSpPr/>
          <p:nvPr/>
        </p:nvSpPr>
        <p:spPr>
          <a:xfrm>
            <a:off x="6457576" y="12670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Datacenter IDS</a:t>
            </a:r>
            <a:endParaRPr lang="en-US" dirty="0"/>
          </a:p>
        </p:txBody>
      </p:sp>
      <p:sp>
        <p:nvSpPr>
          <p:cNvPr id="8" name="Rectangle 7"/>
          <p:cNvSpPr/>
          <p:nvPr/>
        </p:nvSpPr>
        <p:spPr>
          <a:xfrm>
            <a:off x="6457576" y="2017059"/>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IDS</a:t>
            </a:r>
            <a:endParaRPr lang="en-US" dirty="0"/>
          </a:p>
        </p:txBody>
      </p:sp>
      <p:sp>
        <p:nvSpPr>
          <p:cNvPr id="9" name="Rectangle 8"/>
          <p:cNvSpPr/>
          <p:nvPr/>
        </p:nvSpPr>
        <p:spPr>
          <a:xfrm>
            <a:off x="6457576" y="2749177"/>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 Management</a:t>
            </a:r>
            <a:endParaRPr lang="en-US" dirty="0"/>
          </a:p>
        </p:txBody>
      </p:sp>
      <p:sp>
        <p:nvSpPr>
          <p:cNvPr id="10" name="Rectangle 9"/>
          <p:cNvSpPr/>
          <p:nvPr/>
        </p:nvSpPr>
        <p:spPr>
          <a:xfrm>
            <a:off x="457200" y="1284941"/>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Indicators of Compromise</a:t>
            </a:r>
            <a:endParaRPr lang="en-US" dirty="0"/>
          </a:p>
        </p:txBody>
      </p:sp>
      <p:sp>
        <p:nvSpPr>
          <p:cNvPr id="11" name="Rectangle 10"/>
          <p:cNvSpPr/>
          <p:nvPr/>
        </p:nvSpPr>
        <p:spPr>
          <a:xfrm>
            <a:off x="457200" y="21814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err="1" smtClean="0"/>
              <a:t>Inteligence</a:t>
            </a:r>
            <a:endParaRPr lang="en-US" dirty="0"/>
          </a:p>
        </p:txBody>
      </p:sp>
      <p:cxnSp>
        <p:nvCxnSpPr>
          <p:cNvPr id="13" name="Straight Connector 12"/>
          <p:cNvCxnSpPr>
            <a:stCxn id="10" idx="3"/>
            <a:endCxn id="5" idx="1"/>
          </p:cNvCxnSpPr>
          <p:nvPr/>
        </p:nvCxnSpPr>
        <p:spPr>
          <a:xfrm>
            <a:off x="2280023" y="1583765"/>
            <a:ext cx="1201271" cy="1464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3"/>
            <a:endCxn id="5" idx="1"/>
          </p:cNvCxnSpPr>
          <p:nvPr/>
        </p:nvCxnSpPr>
        <p:spPr>
          <a:xfrm>
            <a:off x="2280023" y="2480236"/>
            <a:ext cx="1201271" cy="567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1"/>
            <a:endCxn id="5" idx="3"/>
          </p:cNvCxnSpPr>
          <p:nvPr/>
        </p:nvCxnSpPr>
        <p:spPr>
          <a:xfrm flipH="1">
            <a:off x="5304117" y="1565836"/>
            <a:ext cx="1153459" cy="14821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1"/>
            <a:endCxn id="5" idx="3"/>
          </p:cNvCxnSpPr>
          <p:nvPr/>
        </p:nvCxnSpPr>
        <p:spPr>
          <a:xfrm flipH="1">
            <a:off x="5304117" y="2315883"/>
            <a:ext cx="1153459" cy="7321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1"/>
            <a:endCxn id="5" idx="3"/>
          </p:cNvCxnSpPr>
          <p:nvPr/>
        </p:nvCxnSpPr>
        <p:spPr>
          <a:xfrm flipH="1">
            <a:off x="5304117" y="3048001"/>
            <a:ext cx="1153459"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5710517"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IC3</a:t>
            </a:r>
            <a:endParaRPr lang="en-US" dirty="0"/>
          </a:p>
        </p:txBody>
      </p:sp>
      <p:sp>
        <p:nvSpPr>
          <p:cNvPr id="44" name="Rectangle 43"/>
          <p:cNvSpPr/>
          <p:nvPr/>
        </p:nvSpPr>
        <p:spPr>
          <a:xfrm>
            <a:off x="3077882"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t>ThreatConnect</a:t>
            </a:r>
            <a:endParaRPr lang="en-US" dirty="0"/>
          </a:p>
        </p:txBody>
      </p:sp>
      <p:cxnSp>
        <p:nvCxnSpPr>
          <p:cNvPr id="45" name="Straight Connector 44"/>
          <p:cNvCxnSpPr>
            <a:stCxn id="44" idx="0"/>
            <a:endCxn id="5" idx="2"/>
          </p:cNvCxnSpPr>
          <p:nvPr/>
        </p:nvCxnSpPr>
        <p:spPr>
          <a:xfrm flipV="1">
            <a:off x="3989294" y="3615766"/>
            <a:ext cx="403412" cy="15269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5" idx="2"/>
          </p:cNvCxnSpPr>
          <p:nvPr/>
        </p:nvCxnSpPr>
        <p:spPr>
          <a:xfrm flipH="1" flipV="1">
            <a:off x="4392706" y="3615766"/>
            <a:ext cx="2315882"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51" name="Rectangular Callout 50"/>
          <p:cNvSpPr/>
          <p:nvPr/>
        </p:nvSpPr>
        <p:spPr>
          <a:xfrm>
            <a:off x="2883647" y="1417638"/>
            <a:ext cx="1509059" cy="599421"/>
          </a:xfrm>
          <a:prstGeom prst="wedgeRectCallout">
            <a:avLst>
              <a:gd name="adj1" fmla="val -48556"/>
              <a:gd name="adj2" fmla="val 924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STIX/</a:t>
            </a:r>
            <a:r>
              <a:rPr lang="en-US" dirty="0" err="1" smtClean="0"/>
              <a:t>IODef</a:t>
            </a:r>
            <a:endParaRPr lang="en-US" dirty="0"/>
          </a:p>
        </p:txBody>
      </p:sp>
      <p:sp>
        <p:nvSpPr>
          <p:cNvPr id="53" name="Rectangular Callout 52"/>
          <p:cNvSpPr/>
          <p:nvPr/>
        </p:nvSpPr>
        <p:spPr>
          <a:xfrm>
            <a:off x="4825999" y="1265238"/>
            <a:ext cx="1509059" cy="599421"/>
          </a:xfrm>
          <a:prstGeom prst="wedgeRectCallout">
            <a:avLst>
              <a:gd name="adj1" fmla="val 23721"/>
              <a:gd name="adj2" fmla="val 1073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Email/RSS</a:t>
            </a:r>
            <a:endParaRPr lang="en-US" dirty="0"/>
          </a:p>
        </p:txBody>
      </p:sp>
      <p:sp>
        <p:nvSpPr>
          <p:cNvPr id="54" name="Rectangular Callout 53"/>
          <p:cNvSpPr/>
          <p:nvPr/>
        </p:nvSpPr>
        <p:spPr>
          <a:xfrm>
            <a:off x="6084046" y="3615766"/>
            <a:ext cx="1509059" cy="599421"/>
          </a:xfrm>
          <a:prstGeom prst="wedgeRectCallout">
            <a:avLst>
              <a:gd name="adj1" fmla="val -71328"/>
              <a:gd name="adj2" fmla="val -14189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Syslog</a:t>
            </a:r>
            <a:endParaRPr lang="en-US" dirty="0"/>
          </a:p>
        </p:txBody>
      </p:sp>
      <p:sp>
        <p:nvSpPr>
          <p:cNvPr id="55" name="Rectangular Callout 54"/>
          <p:cNvSpPr/>
          <p:nvPr/>
        </p:nvSpPr>
        <p:spPr>
          <a:xfrm>
            <a:off x="7525869" y="4349097"/>
            <a:ext cx="1509059" cy="599421"/>
          </a:xfrm>
          <a:prstGeom prst="wedgeRectCallout">
            <a:avLst>
              <a:gd name="adj1" fmla="val -121823"/>
              <a:gd name="adj2" fmla="val 4754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NIEM</a:t>
            </a:r>
            <a:endParaRPr lang="en-US" dirty="0"/>
          </a:p>
        </p:txBody>
      </p:sp>
      <p:sp>
        <p:nvSpPr>
          <p:cNvPr id="56" name="Rectangular Callout 55"/>
          <p:cNvSpPr/>
          <p:nvPr/>
        </p:nvSpPr>
        <p:spPr>
          <a:xfrm>
            <a:off x="884517" y="3167530"/>
            <a:ext cx="1509059" cy="599421"/>
          </a:xfrm>
          <a:prstGeom prst="wedgeRectCallout">
            <a:avLst>
              <a:gd name="adj1" fmla="val 68276"/>
              <a:gd name="adj2" fmla="val -129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PDF/STIX</a:t>
            </a:r>
            <a:endParaRPr lang="en-US" dirty="0"/>
          </a:p>
        </p:txBody>
      </p:sp>
      <p:sp>
        <p:nvSpPr>
          <p:cNvPr id="57" name="Rectangle 56"/>
          <p:cNvSpPr/>
          <p:nvPr/>
        </p:nvSpPr>
        <p:spPr>
          <a:xfrm>
            <a:off x="457200"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Customer</a:t>
            </a:r>
            <a:endParaRPr lang="en-US" dirty="0"/>
          </a:p>
        </p:txBody>
      </p:sp>
      <p:cxnSp>
        <p:nvCxnSpPr>
          <p:cNvPr id="58" name="Straight Connector 57"/>
          <p:cNvCxnSpPr>
            <a:stCxn id="57" idx="0"/>
            <a:endCxn id="5" idx="2"/>
          </p:cNvCxnSpPr>
          <p:nvPr/>
        </p:nvCxnSpPr>
        <p:spPr>
          <a:xfrm flipV="1">
            <a:off x="1368612" y="3615766"/>
            <a:ext cx="3024094"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ular Callout 60"/>
          <p:cNvSpPr/>
          <p:nvPr/>
        </p:nvSpPr>
        <p:spPr>
          <a:xfrm>
            <a:off x="884517" y="4049386"/>
            <a:ext cx="1509059" cy="599421"/>
          </a:xfrm>
          <a:prstGeom prst="wedgeRectCallout">
            <a:avLst>
              <a:gd name="adj1" fmla="val 91048"/>
              <a:gd name="adj2" fmla="val -72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a:t>
            </a:r>
            <a:endParaRPr lang="en-US" dirty="0"/>
          </a:p>
        </p:txBody>
      </p:sp>
    </p:spTree>
    <p:extLst>
      <p:ext uri="{BB962C8B-B14F-4D97-AF65-F5344CB8AC3E}">
        <p14:creationId xmlns:p14="http://schemas.microsoft.com/office/powerpoint/2010/main" val="33902687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Instance Model for Credit Card Theft</a:t>
            </a:r>
            <a:endParaRPr lang="en-US" dirty="0"/>
          </a:p>
        </p:txBody>
      </p:sp>
      <p:pic>
        <p:nvPicPr>
          <p:cNvPr id="7" name="Picture 6"/>
          <p:cNvPicPr>
            <a:picLocks noChangeAspect="1"/>
          </p:cNvPicPr>
          <p:nvPr/>
        </p:nvPicPr>
        <p:blipFill>
          <a:blip r:embed="rId2"/>
          <a:stretch>
            <a:fillRect/>
          </a:stretch>
        </p:blipFill>
        <p:spPr>
          <a:xfrm>
            <a:off x="2197590" y="1622639"/>
            <a:ext cx="5065211" cy="4773850"/>
          </a:xfrm>
          <a:prstGeom prst="rect">
            <a:avLst/>
          </a:prstGeom>
        </p:spPr>
      </p:pic>
    </p:spTree>
    <p:extLst>
      <p:ext uri="{BB962C8B-B14F-4D97-AF65-F5344CB8AC3E}">
        <p14:creationId xmlns:p14="http://schemas.microsoft.com/office/powerpoint/2010/main" val="2753398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Step 1 - </a:t>
            </a:r>
            <a:r>
              <a:rPr lang="en-US" dirty="0" err="1" smtClean="0"/>
              <a:t>Reconnaisance</a:t>
            </a:r>
            <a:endParaRPr lang="en-US" dirty="0"/>
          </a:p>
        </p:txBody>
      </p:sp>
      <p:pic>
        <p:nvPicPr>
          <p:cNvPr id="7" name="Picture 6"/>
          <p:cNvPicPr>
            <a:picLocks noChangeAspect="1"/>
          </p:cNvPicPr>
          <p:nvPr/>
        </p:nvPicPr>
        <p:blipFill rotWithShape="1">
          <a:blip r:embed="rId2"/>
          <a:srcRect b="55289"/>
          <a:stretch/>
        </p:blipFill>
        <p:spPr>
          <a:xfrm>
            <a:off x="1054590" y="2352887"/>
            <a:ext cx="7250229" cy="3055195"/>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Step 2 – Post Recon</a:t>
            </a:r>
            <a:endParaRPr lang="en-US" dirty="0"/>
          </a:p>
        </p:txBody>
      </p:sp>
      <p:pic>
        <p:nvPicPr>
          <p:cNvPr id="7" name="Picture 6"/>
          <p:cNvPicPr>
            <a:picLocks noChangeAspect="1"/>
          </p:cNvPicPr>
          <p:nvPr/>
        </p:nvPicPr>
        <p:blipFill rotWithShape="1">
          <a:blip r:embed="rId2"/>
          <a:srcRect b="41766"/>
          <a:stretch/>
        </p:blipFill>
        <p:spPr>
          <a:xfrm>
            <a:off x="810052" y="1971889"/>
            <a:ext cx="7436999" cy="4081778"/>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Step 3 – Phishing</a:t>
            </a:r>
            <a:endParaRPr lang="en-US" dirty="0"/>
          </a:p>
        </p:txBody>
      </p:sp>
      <p:pic>
        <p:nvPicPr>
          <p:cNvPr id="7" name="Picture 6"/>
          <p:cNvPicPr>
            <a:picLocks noChangeAspect="1"/>
          </p:cNvPicPr>
          <p:nvPr/>
        </p:nvPicPr>
        <p:blipFill rotWithShape="1">
          <a:blip r:embed="rId2"/>
          <a:srcRect t="31290" b="14889"/>
          <a:stretch/>
        </p:blipFill>
        <p:spPr>
          <a:xfrm>
            <a:off x="1304402" y="2344616"/>
            <a:ext cx="6798554" cy="3448538"/>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Step 4 - Theft</a:t>
            </a:r>
            <a:endParaRPr lang="en-US" dirty="0"/>
          </a:p>
        </p:txBody>
      </p:sp>
      <p:pic>
        <p:nvPicPr>
          <p:cNvPr id="7" name="Picture 6"/>
          <p:cNvPicPr>
            <a:picLocks noChangeAspect="1"/>
          </p:cNvPicPr>
          <p:nvPr/>
        </p:nvPicPr>
        <p:blipFill rotWithShape="1">
          <a:blip r:embed="rId2"/>
          <a:srcRect t="58507"/>
          <a:stretch/>
        </p:blipFill>
        <p:spPr>
          <a:xfrm>
            <a:off x="1252194" y="2434896"/>
            <a:ext cx="6713991" cy="2625566"/>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Corresponding Class Model</a:t>
            </a:r>
            <a:endParaRPr lang="en-US" dirty="0"/>
          </a:p>
        </p:txBody>
      </p:sp>
      <p:pic>
        <p:nvPicPr>
          <p:cNvPr id="3" name="Picture 2"/>
          <p:cNvPicPr>
            <a:picLocks noChangeAspect="1"/>
          </p:cNvPicPr>
          <p:nvPr/>
        </p:nvPicPr>
        <p:blipFill>
          <a:blip r:embed="rId2"/>
          <a:stretch>
            <a:fillRect/>
          </a:stretch>
        </p:blipFill>
        <p:spPr>
          <a:xfrm>
            <a:off x="457200" y="1990563"/>
            <a:ext cx="8138454" cy="3461579"/>
          </a:xfrm>
          <a:prstGeom prst="rect">
            <a:avLst/>
          </a:prstGeom>
        </p:spPr>
      </p:pic>
    </p:spTree>
    <p:extLst>
      <p:ext uri="{BB962C8B-B14F-4D97-AF65-F5344CB8AC3E}">
        <p14:creationId xmlns:p14="http://schemas.microsoft.com/office/powerpoint/2010/main" val="2890964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has Cyber</a:t>
            </a:r>
            <a:endParaRPr lang="en-US" dirty="0"/>
          </a:p>
        </p:txBody>
      </p:sp>
      <p:sp>
        <p:nvSpPr>
          <p:cNvPr id="3" name="Content Placeholder 2"/>
          <p:cNvSpPr>
            <a:spLocks noGrp="1"/>
          </p:cNvSpPr>
          <p:nvPr>
            <p:ph sz="half" idx="1"/>
          </p:nvPr>
        </p:nvSpPr>
        <p:spPr/>
        <p:txBody>
          <a:bodyPr/>
          <a:lstStyle/>
          <a:p>
            <a:r>
              <a:rPr lang="en-US" dirty="0" smtClean="0"/>
              <a:t>Cyber has introduced a critical new need for federation and coordination</a:t>
            </a:r>
          </a:p>
          <a:p>
            <a:r>
              <a:rPr lang="en-US" dirty="0" smtClean="0"/>
              <a:t>Many criminal and terrorist threats have a cyber component</a:t>
            </a:r>
          </a:p>
          <a:p>
            <a:r>
              <a:rPr lang="en-US" dirty="0" smtClean="0"/>
              <a:t>All response capabilities have a Cyber component</a:t>
            </a:r>
          </a:p>
          <a:p>
            <a:r>
              <a:rPr lang="en-US" dirty="0" smtClean="0"/>
              <a:t>We can’t consider Cyber as separate</a:t>
            </a:r>
            <a:endParaRPr lang="en-US" dirty="0"/>
          </a:p>
        </p:txBody>
      </p:sp>
    </p:spTree>
    <p:extLst>
      <p:ext uri="{BB962C8B-B14F-4D97-AF65-F5344CB8AC3E}">
        <p14:creationId xmlns:p14="http://schemas.microsoft.com/office/powerpoint/2010/main" val="776551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40072"/>
            <a:ext cx="8016240" cy="951569"/>
          </a:xfrm>
        </p:spPr>
        <p:txBody>
          <a:bodyPr>
            <a:normAutofit fontScale="90000"/>
          </a:bodyPr>
          <a:lstStyle/>
          <a:p>
            <a:r>
              <a:rPr lang="en-US" dirty="0" smtClean="0"/>
              <a:t>Everything has “Real World” Consequences</a:t>
            </a:r>
            <a:endParaRPr lang="en-US" dirty="0"/>
          </a:p>
        </p:txBody>
      </p:sp>
      <p:sp>
        <p:nvSpPr>
          <p:cNvPr id="3" name="Content Placeholder 2"/>
          <p:cNvSpPr>
            <a:spLocks noGrp="1"/>
          </p:cNvSpPr>
          <p:nvPr>
            <p:ph sz="half" idx="1"/>
          </p:nvPr>
        </p:nvSpPr>
        <p:spPr/>
        <p:txBody>
          <a:bodyPr/>
          <a:lstStyle/>
          <a:p>
            <a:r>
              <a:rPr lang="en-US" dirty="0" smtClean="0"/>
              <a:t>As critical as Cyber is, it is how it impacts our physical world that is critical</a:t>
            </a:r>
          </a:p>
          <a:p>
            <a:r>
              <a:rPr lang="en-US" dirty="0" smtClean="0"/>
              <a:t>Attacks can contain coordinated physical and cyber components</a:t>
            </a:r>
          </a:p>
          <a:p>
            <a:r>
              <a:rPr lang="en-US" dirty="0" smtClean="0"/>
              <a:t>Incidents may have criminal and legal consequences</a:t>
            </a:r>
          </a:p>
          <a:p>
            <a:r>
              <a:rPr lang="en-US" dirty="0" smtClean="0"/>
              <a:t>Cyber and physical need to be understood </a:t>
            </a:r>
            <a:r>
              <a:rPr lang="en-US" u="sng" dirty="0" smtClean="0"/>
              <a:t>together</a:t>
            </a:r>
            <a:endParaRPr lang="en-US" u="sng" dirty="0"/>
          </a:p>
        </p:txBody>
      </p:sp>
    </p:spTree>
    <p:extLst>
      <p:ext uri="{BB962C8B-B14F-4D97-AF65-F5344CB8AC3E}">
        <p14:creationId xmlns:p14="http://schemas.microsoft.com/office/powerpoint/2010/main" val="1846308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myth of separate domains</a:t>
            </a:r>
            <a:endParaRPr lang="en-US" dirty="0"/>
          </a:p>
        </p:txBody>
      </p:sp>
      <p:sp>
        <p:nvSpPr>
          <p:cNvPr id="3" name="Content Placeholder 2"/>
          <p:cNvSpPr>
            <a:spLocks noGrp="1"/>
          </p:cNvSpPr>
          <p:nvPr>
            <p:ph sz="half" idx="1"/>
          </p:nvPr>
        </p:nvSpPr>
        <p:spPr/>
        <p:txBody>
          <a:bodyPr/>
          <a:lstStyle/>
          <a:p>
            <a:r>
              <a:rPr lang="en-US" dirty="0" smtClean="0"/>
              <a:t>While we like to compartmentalize for efficiency and management</a:t>
            </a:r>
          </a:p>
          <a:p>
            <a:pPr lvl="1"/>
            <a:r>
              <a:rPr lang="en-US" dirty="0" smtClean="0"/>
              <a:t>There is no real separation between these domains</a:t>
            </a:r>
          </a:p>
          <a:p>
            <a:pPr lvl="1"/>
            <a:r>
              <a:rPr lang="en-US" dirty="0" smtClean="0"/>
              <a:t>Concerns, processes and information cross all boundaries</a:t>
            </a:r>
          </a:p>
          <a:p>
            <a:pPr lvl="1"/>
            <a:r>
              <a:rPr lang="en-US" dirty="0" smtClean="0"/>
              <a:t>Our protective forces must be aware of and be able to respond across any “domain”</a:t>
            </a:r>
          </a:p>
          <a:p>
            <a:pPr lvl="1"/>
            <a:r>
              <a:rPr lang="en-US" dirty="0" smtClean="0"/>
              <a:t>Become Federated, integrated and coordinated</a:t>
            </a:r>
            <a:endParaRPr lang="en-US" dirty="0"/>
          </a:p>
        </p:txBody>
      </p:sp>
    </p:spTree>
    <p:extLst>
      <p:ext uri="{BB962C8B-B14F-4D97-AF65-F5344CB8AC3E}">
        <p14:creationId xmlns:p14="http://schemas.microsoft.com/office/powerpoint/2010/main" val="2437668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4566</TotalTime>
  <Words>2611</Words>
  <Application>Microsoft Office PowerPoint</Application>
  <PresentationFormat>On-screen Show (4:3)</PresentationFormat>
  <Paragraphs>486</Paragraphs>
  <Slides>63</Slides>
  <Notes>2</Notes>
  <HiddenSlides>6</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1_Office Theme</vt:lpstr>
      <vt:lpstr>PowerPoint Presentation</vt:lpstr>
      <vt:lpstr>PowerPoint Presentation</vt:lpstr>
      <vt:lpstr>Problem Space</vt:lpstr>
      <vt:lpstr>We have critical needs for analytics and information sharing</vt:lpstr>
      <vt:lpstr>The Opportunity</vt:lpstr>
      <vt:lpstr>The Challenge</vt:lpstr>
      <vt:lpstr>Everything has Cyber</vt:lpstr>
      <vt:lpstr>Everything has “Real World” Consequences</vt:lpstr>
      <vt:lpstr>The myth of separate domains</vt:lpstr>
      <vt:lpstr>The 1-1 Anti-Pattern</vt:lpstr>
      <vt:lpstr>What we need is an integrating framework</vt:lpstr>
      <vt:lpstr>PowerPoint Presentation</vt:lpstr>
      <vt:lpstr>Recent Developments</vt:lpstr>
      <vt:lpstr>OMG Process</vt:lpstr>
      <vt:lpstr>Precepts</vt:lpstr>
      <vt:lpstr>Scope</vt:lpstr>
      <vt:lpstr>Conceptual Model Requirements</vt:lpstr>
      <vt:lpstr>Typical Threat/Risk Concepts To Define</vt:lpstr>
      <vt:lpstr>Clarifying “Operational”</vt:lpstr>
      <vt:lpstr>Classes of Threat/Risks in scope</vt:lpstr>
      <vt:lpstr>Scope Diagram</vt:lpstr>
      <vt:lpstr>Submission Team Progress</vt:lpstr>
      <vt:lpstr>PowerPoint Presentation</vt:lpstr>
      <vt:lpstr>Approach</vt:lpstr>
      <vt:lpstr>Relationship to DIKW Model</vt:lpstr>
      <vt:lpstr>Pivoting Through a Conceptual Model</vt:lpstr>
      <vt:lpstr>Core Concept: Comprehending Planned and Unplanned Threats</vt:lpstr>
      <vt:lpstr>PowerPoint Presentation</vt:lpstr>
      <vt:lpstr>Core Concept: Attacker/Defender Symmetry</vt:lpstr>
      <vt:lpstr>Core Concept: Actor Capabilities</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Threats and Risks of What?</vt:lpstr>
      <vt:lpstr>Consequences</vt:lpstr>
      <vt:lpstr>Core Risk/Threat Concepts</vt:lpstr>
      <vt:lpstr>Incidents</vt:lpstr>
      <vt:lpstr>Processes and plans</vt:lpstr>
      <vt:lpstr>STIX Mapping fragment</vt:lpstr>
      <vt:lpstr>NIEM Mapping Fragment</vt:lpstr>
      <vt:lpstr>Example of STIX data</vt:lpstr>
      <vt:lpstr>Conceptual Instances</vt:lpstr>
      <vt:lpstr>NIEM Data</vt:lpstr>
      <vt:lpstr>PowerPoint Presentation</vt:lpstr>
      <vt:lpstr>Additional Applications</vt:lpstr>
      <vt:lpstr>Conclusions</vt:lpstr>
      <vt:lpstr>Dumpster/Backup</vt:lpstr>
      <vt:lpstr>PowerPoint Presentation</vt:lpstr>
      <vt:lpstr>PowerPoint Presentation</vt:lpstr>
      <vt:lpstr>Clarifying “Operational”</vt:lpstr>
      <vt:lpstr>Example Conceptual Model Fragment</vt:lpstr>
      <vt:lpstr>Example Mapping Fragment</vt:lpstr>
      <vt:lpstr>Indicator Mapping</vt:lpstr>
      <vt:lpstr>Example Scenario: Corporate SAR &amp; Incident Management</vt:lpstr>
      <vt:lpstr>Walkthrough: Instance Model for Credit Card Theft</vt:lpstr>
      <vt:lpstr>Walkthrough: Step 1 - Reconnaisance</vt:lpstr>
      <vt:lpstr>Walkthrough: Step 2 – Post Recon</vt:lpstr>
      <vt:lpstr>Walkthrough: Step 3 – Phishing</vt:lpstr>
      <vt:lpstr>Walkthrough: Step 4 - Theft</vt:lpstr>
      <vt:lpstr>Corresponding Class Model</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51</cp:revision>
  <dcterms:created xsi:type="dcterms:W3CDTF">2014-09-02T16:12:10Z</dcterms:created>
  <dcterms:modified xsi:type="dcterms:W3CDTF">2014-09-12T19:34:31Z</dcterms:modified>
</cp:coreProperties>
</file>